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66" r:id="rId2"/>
    <p:sldId id="377" r:id="rId3"/>
    <p:sldId id="378" r:id="rId4"/>
    <p:sldId id="379" r:id="rId5"/>
    <p:sldId id="381" r:id="rId6"/>
    <p:sldId id="370" r:id="rId7"/>
    <p:sldId id="382" r:id="rId8"/>
    <p:sldId id="296" r:id="rId9"/>
    <p:sldId id="383" r:id="rId10"/>
    <p:sldId id="299" r:id="rId11"/>
    <p:sldId id="375" r:id="rId12"/>
    <p:sldId id="339" r:id="rId13"/>
    <p:sldId id="384" r:id="rId14"/>
    <p:sldId id="341" r:id="rId15"/>
    <p:sldId id="342" r:id="rId16"/>
    <p:sldId id="344" r:id="rId17"/>
    <p:sldId id="345" r:id="rId18"/>
    <p:sldId id="346" r:id="rId19"/>
    <p:sldId id="371" r:id="rId20"/>
    <p:sldId id="347" r:id="rId21"/>
    <p:sldId id="351" r:id="rId22"/>
    <p:sldId id="348" r:id="rId23"/>
    <p:sldId id="372" r:id="rId24"/>
    <p:sldId id="373" r:id="rId25"/>
    <p:sldId id="374" r:id="rId26"/>
    <p:sldId id="356" r:id="rId27"/>
    <p:sldId id="358" r:id="rId28"/>
    <p:sldId id="359" r:id="rId29"/>
    <p:sldId id="360" r:id="rId30"/>
    <p:sldId id="361" r:id="rId31"/>
    <p:sldId id="362" r:id="rId32"/>
    <p:sldId id="363" r:id="rId33"/>
    <p:sldId id="364" r:id="rId34"/>
    <p:sldId id="365" r:id="rId35"/>
    <p:sldId id="366" r:id="rId36"/>
    <p:sldId id="367" r:id="rId37"/>
    <p:sldId id="368" r:id="rId38"/>
    <p:sldId id="385" r:id="rId39"/>
    <p:sldId id="386" r:id="rId40"/>
    <p:sldId id="283"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0668" autoAdjust="0"/>
  </p:normalViewPr>
  <p:slideViewPr>
    <p:cSldViewPr snapToGrid="0">
      <p:cViewPr>
        <p:scale>
          <a:sx n="75" d="100"/>
          <a:sy n="75" d="100"/>
        </p:scale>
        <p:origin x="974"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B2F35-CE2D-4204-89AE-2ACA34164959}" type="datetimeFigureOut">
              <a:rPr lang="zh-CN" altLang="en-US" smtClean="0"/>
              <a:t>2021/6/15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F86C-EBE4-4024-BC66-29F98216CB48}" type="slidenum">
              <a:rPr lang="zh-CN" altLang="en-US" smtClean="0"/>
              <a:t>‹#›</a:t>
            </a:fld>
            <a:endParaRPr lang="zh-CN" altLang="en-US"/>
          </a:p>
        </p:txBody>
      </p:sp>
    </p:spTree>
    <p:extLst>
      <p:ext uri="{BB962C8B-B14F-4D97-AF65-F5344CB8AC3E}">
        <p14:creationId xmlns:p14="http://schemas.microsoft.com/office/powerpoint/2010/main" val="1543843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7DF86C-EBE4-4024-BC66-29F98216CB48}" type="slidenum">
              <a:rPr lang="zh-CN" altLang="en-US" smtClean="0"/>
              <a:t>1</a:t>
            </a:fld>
            <a:endParaRPr lang="zh-CN" altLang="en-US"/>
          </a:p>
        </p:txBody>
      </p:sp>
    </p:spTree>
    <p:extLst>
      <p:ext uri="{BB962C8B-B14F-4D97-AF65-F5344CB8AC3E}">
        <p14:creationId xmlns:p14="http://schemas.microsoft.com/office/powerpoint/2010/main" val="328982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AFDAD-B5A4-406F-A8B8-896EED2BDC5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9476CA-5414-4932-A565-47525F617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9800714-438F-44F1-953B-5619505D6CBF}"/>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06B4009B-BB8B-4364-94FE-C901D6A0E9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C4A1C5-0C78-4AD3-9A12-F058092C04F7}"/>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709214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5558B-8ECC-4CD2-B653-100BA424CE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0A706A6-B772-4B6F-9AA7-067003E35F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427549-F5F8-4BE3-97A3-15678E5D619E}"/>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597DA8B1-A9B1-438A-B2CC-0AACCCD630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FDB310-F982-4031-9B4E-9F314EE7BFE8}"/>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173078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447FE8-B106-4DAC-B55E-1ABFACA610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D5F0A3-3573-4271-92E7-E1E4BBECF7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C353D2-298E-44D2-BDCC-3AFB09487DA8}"/>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9A1DB2CB-F2C1-48E6-9687-73703DAE7B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7B595A-4A5E-466B-BFD0-743ACBB717A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63579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3DC11-FFB9-4F04-86E2-3E844C794D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3E230C-10BA-45BE-939A-1E01FC894E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18FE49-6AB4-45D9-900B-B89602217E88}"/>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995465A7-0BDC-4FB4-A038-07126E9B51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916483-A7C0-464A-A86B-EB243F868342}"/>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105435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9C065-6529-4848-B2E6-0DF08390AF6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08FB882-8A53-4C7C-998D-787C8B89EC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DB3FE84-860D-4BCC-95EF-5865A2147479}"/>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F3C5AC96-5F61-48AB-A66C-0B2C1342BC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61EC9C-488C-4D6E-BBD2-F27A43C50F30}"/>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84475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8CA47-D21C-461D-90A7-BA2816E677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D72DE9-088C-43C8-999D-45B75DE9CB8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E535493-4757-427F-97ED-D9F56F70AD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C0B8EA-ABB7-49B7-B407-3CC8B0A24295}"/>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A382554F-BE05-415D-8E66-040548932C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111E02-C3E5-4EA9-A4C7-88B10D7AD8F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70738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CF192-D533-4E3E-A4EE-F0008C3665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78E44E-9D2E-42D9-AACF-9BE44A249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3E0295-C5AB-4D9D-B0AC-84B45F96418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F49320-2143-4FCF-923B-802AD3D62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B656876-E69E-442A-96BD-7D3CD1EEA14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7E5E42-7E0A-41C4-85C3-8524AB483604}"/>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8" name="页脚占位符 7">
            <a:extLst>
              <a:ext uri="{FF2B5EF4-FFF2-40B4-BE49-F238E27FC236}">
                <a16:creationId xmlns:a16="http://schemas.microsoft.com/office/drawing/2014/main" id="{4C1F6D4E-49EA-4FCA-8F71-4FC58C41BA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ADEFAFD-8A45-4B25-BDF8-97E62AB3611E}"/>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432845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91D97-5E35-497D-875E-A8FE62EBE0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F3E4875-D82C-48DC-B327-AECAC6E25A81}"/>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4" name="页脚占位符 3">
            <a:extLst>
              <a:ext uri="{FF2B5EF4-FFF2-40B4-BE49-F238E27FC236}">
                <a16:creationId xmlns:a16="http://schemas.microsoft.com/office/drawing/2014/main" id="{45AF5596-45AE-425F-AEDC-A2150E4E74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D0AC668-B3A6-43BA-9B39-59B8BA6593CF}"/>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63054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35A367-E93F-464F-8313-F46467DF1F6F}"/>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3" name="页脚占位符 2">
            <a:extLst>
              <a:ext uri="{FF2B5EF4-FFF2-40B4-BE49-F238E27FC236}">
                <a16:creationId xmlns:a16="http://schemas.microsoft.com/office/drawing/2014/main" id="{E6873E10-1472-4757-B830-D0187821EA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1A48282-D027-419E-A44E-CFF75D5CF738}"/>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23109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CDB52-7764-4437-8F6E-CCD8D0E294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B4EC60-4452-4F00-9481-6475A3341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23141D-812C-431A-BF67-30B1B4BE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1E7AF3-CE59-44F5-9619-E2913DFBD30D}"/>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FDF59504-97FF-4467-8772-32161EA370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48419D-F8BD-4B7E-92FF-58FC37047B0C}"/>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266742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9D512-9E37-40D1-A8E6-6A6884E221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12479FA-23E5-49FE-9321-48699963B8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11A604E-D146-45A9-B635-29D0FDB68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6AF18B-FFD7-4AED-BF79-CC97F3A4E9C7}"/>
              </a:ext>
            </a:extLst>
          </p:cNvPr>
          <p:cNvSpPr>
            <a:spLocks noGrp="1"/>
          </p:cNvSpPr>
          <p:nvPr>
            <p:ph type="dt" sz="half" idx="10"/>
          </p:nvPr>
        </p:nvSpPr>
        <p:spPr/>
        <p:txBody>
          <a:bodyPr/>
          <a:lstStyle/>
          <a:p>
            <a:fld id="{DB249738-5A7A-4BD9-B522-829D0E8A6DE5}"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28728A20-4BA2-43FD-B831-FA6F8197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B4051B-26A0-471E-A1FE-CA51E2408DB4}"/>
              </a:ext>
            </a:extLst>
          </p:cNvPr>
          <p:cNvSpPr>
            <a:spLocks noGrp="1"/>
          </p:cNvSpPr>
          <p:nvPr>
            <p:ph type="sldNum" sz="quarter" idx="12"/>
          </p:nvPr>
        </p:nvSpPr>
        <p:spPr/>
        <p:txBody>
          <a:body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3448267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86F98F-3898-4F0F-82BF-FEB0E214E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0A408F7-F2A6-4BC8-98B0-02E6C1E530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BEB062-3A98-4F21-B189-78B1ABDEF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49738-5A7A-4BD9-B522-829D0E8A6DE5}"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3C9014E5-DFA8-4075-A86E-441C78E66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CD9160F-C1E6-467C-925F-6CE3BEDE9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46A27-5A05-4EC2-AA59-E4ABF874C2F8}" type="slidenum">
              <a:rPr lang="zh-CN" altLang="en-US" smtClean="0"/>
              <a:t>‹#›</a:t>
            </a:fld>
            <a:endParaRPr lang="zh-CN" altLang="en-US"/>
          </a:p>
        </p:txBody>
      </p:sp>
    </p:spTree>
    <p:extLst>
      <p:ext uri="{BB962C8B-B14F-4D97-AF65-F5344CB8AC3E}">
        <p14:creationId xmlns:p14="http://schemas.microsoft.com/office/powerpoint/2010/main" val="97364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wdp"/><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microsoft.com/office/2007/relationships/hdphoto" Target="../media/hdphoto2.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1.wdp"/><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png"/><Relationship Id="rId5" Type="http://schemas.microsoft.com/office/2007/relationships/hdphoto" Target="../media/hdphoto2.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1.wdp"/><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png"/><Relationship Id="rId5" Type="http://schemas.microsoft.com/office/2007/relationships/hdphoto" Target="../media/hdphoto2.wdp"/><Relationship Id="rId10"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microsoft.com/office/2007/relationships/hdphoto" Target="../media/hdphoto2.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5" Type="http://schemas.microsoft.com/office/2007/relationships/hdphoto" Target="../media/hdphoto2.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5" Type="http://schemas.microsoft.com/office/2007/relationships/hdphoto" Target="../media/hdphoto2.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png"/><Relationship Id="rId5" Type="http://schemas.microsoft.com/office/2007/relationships/hdphoto" Target="../media/hdphoto2.wdp"/><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9.png"/><Relationship Id="rId5" Type="http://schemas.microsoft.com/office/2007/relationships/hdphoto" Target="../media/hdphoto2.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png"/><Relationship Id="rId5" Type="http://schemas.microsoft.com/office/2007/relationships/hdphoto" Target="../media/hdphoto2.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5" Type="http://schemas.microsoft.com/office/2007/relationships/hdphoto" Target="../media/hdphoto2.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microsoft.com/office/2007/relationships/hdphoto" Target="../media/hdphoto2.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5.png"/><Relationship Id="rId5" Type="http://schemas.microsoft.com/office/2007/relationships/hdphoto" Target="../media/hdphoto2.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png"/><Relationship Id="rId5" Type="http://schemas.microsoft.com/office/2007/relationships/hdphoto" Target="../media/hdphoto2.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519079" y="2256684"/>
            <a:ext cx="9583709" cy="646331"/>
          </a:xfrm>
          <a:prstGeom prst="rect">
            <a:avLst/>
          </a:prstGeom>
          <a:noFill/>
        </p:spPr>
        <p:txBody>
          <a:bodyPr wrap="square" rtlCol="0">
            <a:spAutoFit/>
          </a:bodyPr>
          <a:lstStyle/>
          <a:p>
            <a:pPr algn="ctr"/>
            <a:r>
              <a:rPr lang="en-US" altLang="zh-CN" sz="3600" b="1" dirty="0">
                <a:solidFill>
                  <a:srgbClr val="000000"/>
                </a:solidFill>
                <a:latin typeface="NimbusRomNo9L-Medi"/>
              </a:rPr>
              <a:t>Transformer in medical image</a:t>
            </a:r>
            <a:endParaRPr lang="zh-CN" altLang="en-US" sz="3600" b="1" dirty="0"/>
          </a:p>
        </p:txBody>
      </p:sp>
      <p:sp>
        <p:nvSpPr>
          <p:cNvPr id="4" name="文本框 3">
            <a:extLst>
              <a:ext uri="{FF2B5EF4-FFF2-40B4-BE49-F238E27FC236}">
                <a16:creationId xmlns:a16="http://schemas.microsoft.com/office/drawing/2014/main" id="{1E676ED0-15F2-4797-8695-6158765280DE}"/>
              </a:ext>
            </a:extLst>
          </p:cNvPr>
          <p:cNvSpPr txBox="1"/>
          <p:nvPr/>
        </p:nvSpPr>
        <p:spPr>
          <a:xfrm>
            <a:off x="8267168" y="3508710"/>
            <a:ext cx="2019387" cy="892552"/>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陈祥</a:t>
            </a:r>
            <a:endParaRPr lang="en-US" altLang="zh-CN" sz="2800" b="1" dirty="0">
              <a:latin typeface="华文楷体" panose="02010600040101010101" pitchFamily="2" charset="-122"/>
              <a:ea typeface="华文楷体" panose="02010600040101010101" pitchFamily="2" charset="-122"/>
            </a:endParaRPr>
          </a:p>
          <a:p>
            <a:r>
              <a:rPr lang="en-US" altLang="zh-CN" sz="2400" b="1" dirty="0">
                <a:ea typeface="华文楷体" panose="02010600040101010101" pitchFamily="2" charset="-122"/>
              </a:rPr>
              <a:t>2021.06.16</a:t>
            </a:r>
            <a:endParaRPr lang="zh-CN" altLang="en-US" sz="2400" b="1" dirty="0">
              <a:ea typeface="华文楷体"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Overall Algorithm Overview</a:t>
            </a:r>
          </a:p>
        </p:txBody>
      </p:sp>
      <p:pic>
        <p:nvPicPr>
          <p:cNvPr id="4" name="图片 3">
            <a:extLst>
              <a:ext uri="{FF2B5EF4-FFF2-40B4-BE49-F238E27FC236}">
                <a16:creationId xmlns:a16="http://schemas.microsoft.com/office/drawing/2014/main" id="{8AD09032-EA59-4911-B842-441DE6A1DF7C}"/>
              </a:ext>
            </a:extLst>
          </p:cNvPr>
          <p:cNvPicPr>
            <a:picLocks noChangeAspect="1"/>
          </p:cNvPicPr>
          <p:nvPr/>
        </p:nvPicPr>
        <p:blipFill>
          <a:blip r:embed="rId6"/>
          <a:stretch>
            <a:fillRect/>
          </a:stretch>
        </p:blipFill>
        <p:spPr>
          <a:xfrm>
            <a:off x="1032064" y="910470"/>
            <a:ext cx="7544692" cy="5947530"/>
          </a:xfrm>
          <a:prstGeom prst="rect">
            <a:avLst/>
          </a:prstGeom>
        </p:spPr>
      </p:pic>
      <p:pic>
        <p:nvPicPr>
          <p:cNvPr id="5" name="图片 4">
            <a:extLst>
              <a:ext uri="{FF2B5EF4-FFF2-40B4-BE49-F238E27FC236}">
                <a16:creationId xmlns:a16="http://schemas.microsoft.com/office/drawing/2014/main" id="{61207B38-A5AC-454E-8267-32B98C2BC77B}"/>
              </a:ext>
            </a:extLst>
          </p:cNvPr>
          <p:cNvPicPr>
            <a:picLocks noChangeAspect="1"/>
          </p:cNvPicPr>
          <p:nvPr/>
        </p:nvPicPr>
        <p:blipFill>
          <a:blip r:embed="rId7"/>
          <a:stretch>
            <a:fillRect/>
          </a:stretch>
        </p:blipFill>
        <p:spPr>
          <a:xfrm>
            <a:off x="9398694" y="2373599"/>
            <a:ext cx="2464405" cy="538278"/>
          </a:xfrm>
          <a:prstGeom prst="rect">
            <a:avLst/>
          </a:prstGeom>
        </p:spPr>
      </p:pic>
      <p:sp>
        <p:nvSpPr>
          <p:cNvPr id="10" name="文本框 9">
            <a:extLst>
              <a:ext uri="{FF2B5EF4-FFF2-40B4-BE49-F238E27FC236}">
                <a16:creationId xmlns:a16="http://schemas.microsoft.com/office/drawing/2014/main" id="{38377414-EFFA-439A-9D96-09126B27398F}"/>
              </a:ext>
            </a:extLst>
          </p:cNvPr>
          <p:cNvSpPr txBox="1"/>
          <p:nvPr/>
        </p:nvSpPr>
        <p:spPr>
          <a:xfrm>
            <a:off x="5966990" y="3194864"/>
            <a:ext cx="2609766" cy="369332"/>
          </a:xfrm>
          <a:prstGeom prst="rect">
            <a:avLst/>
          </a:prstGeom>
          <a:noFill/>
        </p:spPr>
        <p:txBody>
          <a:bodyPr wrap="square">
            <a:spAutoFit/>
          </a:bodyPr>
          <a:lstStyle/>
          <a:p>
            <a:r>
              <a:rPr lang="en-US" altLang="zh-CN" b="1" dirty="0"/>
              <a:t>Three soft split stages</a:t>
            </a:r>
            <a:endParaRPr lang="zh-CN" altLang="en-US" b="1" dirty="0"/>
          </a:p>
        </p:txBody>
      </p:sp>
    </p:spTree>
    <p:extLst>
      <p:ext uri="{BB962C8B-B14F-4D97-AF65-F5344CB8AC3E}">
        <p14:creationId xmlns:p14="http://schemas.microsoft.com/office/powerpoint/2010/main" val="300639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Overall Algorithm Overview</a:t>
            </a:r>
          </a:p>
        </p:txBody>
      </p:sp>
      <p:sp>
        <p:nvSpPr>
          <p:cNvPr id="7" name="文本框 6">
            <a:extLst>
              <a:ext uri="{FF2B5EF4-FFF2-40B4-BE49-F238E27FC236}">
                <a16:creationId xmlns:a16="http://schemas.microsoft.com/office/drawing/2014/main" id="{3904F185-4273-483C-8FEF-9FB7433050C2}"/>
              </a:ext>
            </a:extLst>
          </p:cNvPr>
          <p:cNvSpPr txBox="1"/>
          <p:nvPr/>
        </p:nvSpPr>
        <p:spPr>
          <a:xfrm>
            <a:off x="608170" y="1473733"/>
            <a:ext cx="3493313" cy="369332"/>
          </a:xfrm>
          <a:prstGeom prst="rect">
            <a:avLst/>
          </a:prstGeom>
          <a:noFill/>
        </p:spPr>
        <p:txBody>
          <a:bodyPr wrap="square">
            <a:spAutoFit/>
          </a:bodyPr>
          <a:lstStyle/>
          <a:p>
            <a:r>
              <a:rPr lang="en-US" altLang="zh-CN" b="1" dirty="0"/>
              <a:t>Transformer Block(TB)</a:t>
            </a:r>
            <a:endParaRPr lang="zh-CN" altLang="en-US" b="1" dirty="0"/>
          </a:p>
        </p:txBody>
      </p:sp>
      <p:pic>
        <p:nvPicPr>
          <p:cNvPr id="4" name="图片 3">
            <a:extLst>
              <a:ext uri="{FF2B5EF4-FFF2-40B4-BE49-F238E27FC236}">
                <a16:creationId xmlns:a16="http://schemas.microsoft.com/office/drawing/2014/main" id="{11681ED5-A36B-4C49-9C36-5384E5B470D1}"/>
              </a:ext>
            </a:extLst>
          </p:cNvPr>
          <p:cNvPicPr>
            <a:picLocks noChangeAspect="1"/>
          </p:cNvPicPr>
          <p:nvPr/>
        </p:nvPicPr>
        <p:blipFill>
          <a:blip r:embed="rId6"/>
          <a:stretch>
            <a:fillRect/>
          </a:stretch>
        </p:blipFill>
        <p:spPr>
          <a:xfrm>
            <a:off x="688069" y="1892666"/>
            <a:ext cx="2392482" cy="4784964"/>
          </a:xfrm>
          <a:prstGeom prst="rect">
            <a:avLst/>
          </a:prstGeom>
        </p:spPr>
      </p:pic>
      <p:pic>
        <p:nvPicPr>
          <p:cNvPr id="16" name="图片 15">
            <a:extLst>
              <a:ext uri="{FF2B5EF4-FFF2-40B4-BE49-F238E27FC236}">
                <a16:creationId xmlns:a16="http://schemas.microsoft.com/office/drawing/2014/main" id="{01C5C207-DBDF-46FE-8C21-68F562F437CA}"/>
              </a:ext>
            </a:extLst>
          </p:cNvPr>
          <p:cNvPicPr>
            <a:picLocks noChangeAspect="1"/>
          </p:cNvPicPr>
          <p:nvPr/>
        </p:nvPicPr>
        <p:blipFill>
          <a:blip r:embed="rId7"/>
          <a:stretch>
            <a:fillRect/>
          </a:stretch>
        </p:blipFill>
        <p:spPr>
          <a:xfrm>
            <a:off x="4468772" y="2546457"/>
            <a:ext cx="7316476" cy="2272152"/>
          </a:xfrm>
          <a:prstGeom prst="rect">
            <a:avLst/>
          </a:prstGeom>
        </p:spPr>
      </p:pic>
      <p:sp>
        <p:nvSpPr>
          <p:cNvPr id="17" name="文本框 16">
            <a:extLst>
              <a:ext uri="{FF2B5EF4-FFF2-40B4-BE49-F238E27FC236}">
                <a16:creationId xmlns:a16="http://schemas.microsoft.com/office/drawing/2014/main" id="{17030A20-FD7B-4808-A30A-AC7EFAE7E0DD}"/>
              </a:ext>
            </a:extLst>
          </p:cNvPr>
          <p:cNvSpPr txBox="1"/>
          <p:nvPr/>
        </p:nvSpPr>
        <p:spPr>
          <a:xfrm>
            <a:off x="4418841" y="1523334"/>
            <a:ext cx="6778051" cy="369332"/>
          </a:xfrm>
          <a:prstGeom prst="rect">
            <a:avLst/>
          </a:prstGeom>
          <a:noFill/>
        </p:spPr>
        <p:txBody>
          <a:bodyPr wrap="square">
            <a:spAutoFit/>
          </a:bodyPr>
          <a:lstStyle/>
          <a:p>
            <a:r>
              <a:rPr lang="en-US" altLang="zh-CN" b="1" dirty="0"/>
              <a:t>Cyclic Shift Block(CSB) and Inverse Cyclic Shift Block(ICSB)</a:t>
            </a:r>
            <a:endParaRPr lang="zh-CN" altLang="en-US" b="1" dirty="0"/>
          </a:p>
        </p:txBody>
      </p:sp>
    </p:spTree>
    <p:extLst>
      <p:ext uri="{BB962C8B-B14F-4D97-AF65-F5344CB8AC3E}">
        <p14:creationId xmlns:p14="http://schemas.microsoft.com/office/powerpoint/2010/main" val="4139115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830997"/>
          </a:xfrm>
          <a:prstGeom prst="rect">
            <a:avLst/>
          </a:prstGeom>
          <a:noFill/>
        </p:spPr>
        <p:txBody>
          <a:bodyPr wrap="square" rtlCol="0">
            <a:spAutoFit/>
          </a:bodyPr>
          <a:lstStyle/>
          <a:p>
            <a:r>
              <a:rPr lang="en-US" altLang="zh-CN" sz="2400" b="1" dirty="0"/>
              <a:t>Token-to-token(T2T) and  Token-to-token Dilation Block(T2TD)</a:t>
            </a:r>
          </a:p>
        </p:txBody>
      </p:sp>
      <p:pic>
        <p:nvPicPr>
          <p:cNvPr id="5" name="图片 4">
            <a:extLst>
              <a:ext uri="{FF2B5EF4-FFF2-40B4-BE49-F238E27FC236}">
                <a16:creationId xmlns:a16="http://schemas.microsoft.com/office/drawing/2014/main" id="{6E3AFF5C-E45D-4F51-BFC5-65A698E65075}"/>
              </a:ext>
            </a:extLst>
          </p:cNvPr>
          <p:cNvPicPr>
            <a:picLocks noChangeAspect="1"/>
          </p:cNvPicPr>
          <p:nvPr/>
        </p:nvPicPr>
        <p:blipFill>
          <a:blip r:embed="rId6"/>
          <a:stretch>
            <a:fillRect/>
          </a:stretch>
        </p:blipFill>
        <p:spPr>
          <a:xfrm>
            <a:off x="5322585" y="3012690"/>
            <a:ext cx="6231509" cy="3784108"/>
          </a:xfrm>
          <a:prstGeom prst="rect">
            <a:avLst/>
          </a:prstGeom>
        </p:spPr>
      </p:pic>
      <p:sp>
        <p:nvSpPr>
          <p:cNvPr id="10" name="文本框 9">
            <a:extLst>
              <a:ext uri="{FF2B5EF4-FFF2-40B4-BE49-F238E27FC236}">
                <a16:creationId xmlns:a16="http://schemas.microsoft.com/office/drawing/2014/main" id="{152B0267-0FD6-4D21-828F-695C25ADBDB4}"/>
              </a:ext>
            </a:extLst>
          </p:cNvPr>
          <p:cNvSpPr txBox="1"/>
          <p:nvPr/>
        </p:nvSpPr>
        <p:spPr>
          <a:xfrm>
            <a:off x="637906" y="1526012"/>
            <a:ext cx="3953155" cy="1200329"/>
          </a:xfrm>
          <a:prstGeom prst="rect">
            <a:avLst/>
          </a:prstGeom>
          <a:noFill/>
        </p:spPr>
        <p:txBody>
          <a:bodyPr wrap="square">
            <a:spAutoFit/>
          </a:bodyPr>
          <a:lstStyle/>
          <a:p>
            <a:r>
              <a:rPr lang="en-US" altLang="zh-CN" b="1" dirty="0"/>
              <a:t>use dilation in the tokenization process to refine the contextual information fusion and seek relation across larger regions.</a:t>
            </a:r>
            <a:endParaRPr lang="zh-CN" altLang="en-US" b="1" dirty="0"/>
          </a:p>
        </p:txBody>
      </p:sp>
      <p:pic>
        <p:nvPicPr>
          <p:cNvPr id="12" name="图片 11">
            <a:extLst>
              <a:ext uri="{FF2B5EF4-FFF2-40B4-BE49-F238E27FC236}">
                <a16:creationId xmlns:a16="http://schemas.microsoft.com/office/drawing/2014/main" id="{3811F3BA-0801-45A7-915A-BDCBFB9B26C0}"/>
              </a:ext>
            </a:extLst>
          </p:cNvPr>
          <p:cNvPicPr>
            <a:picLocks noChangeAspect="1"/>
          </p:cNvPicPr>
          <p:nvPr/>
        </p:nvPicPr>
        <p:blipFill>
          <a:blip r:embed="rId7"/>
          <a:stretch>
            <a:fillRect/>
          </a:stretch>
        </p:blipFill>
        <p:spPr>
          <a:xfrm>
            <a:off x="4591061" y="1526012"/>
            <a:ext cx="6886655" cy="1199576"/>
          </a:xfrm>
          <a:prstGeom prst="rect">
            <a:avLst/>
          </a:prstGeom>
        </p:spPr>
      </p:pic>
      <p:sp>
        <p:nvSpPr>
          <p:cNvPr id="14" name="文本框 13">
            <a:extLst>
              <a:ext uri="{FF2B5EF4-FFF2-40B4-BE49-F238E27FC236}">
                <a16:creationId xmlns:a16="http://schemas.microsoft.com/office/drawing/2014/main" id="{3E22230B-2BC9-4084-BD87-595338E3183C}"/>
              </a:ext>
            </a:extLst>
          </p:cNvPr>
          <p:cNvSpPr txBox="1"/>
          <p:nvPr/>
        </p:nvSpPr>
        <p:spPr>
          <a:xfrm>
            <a:off x="637906" y="3068129"/>
            <a:ext cx="3953155" cy="369332"/>
          </a:xfrm>
          <a:prstGeom prst="rect">
            <a:avLst/>
          </a:prstGeom>
          <a:noFill/>
        </p:spPr>
        <p:txBody>
          <a:bodyPr wrap="square">
            <a:spAutoFit/>
          </a:bodyPr>
          <a:lstStyle/>
          <a:p>
            <a:r>
              <a:rPr lang="en-US" altLang="zh-CN" sz="1800" b="1" dirty="0"/>
              <a:t>Token-to-token(T2T):</a:t>
            </a:r>
            <a:endParaRPr lang="zh-CN" altLang="en-US" b="1" dirty="0"/>
          </a:p>
        </p:txBody>
      </p:sp>
      <p:sp>
        <p:nvSpPr>
          <p:cNvPr id="16" name="文本框 15">
            <a:extLst>
              <a:ext uri="{FF2B5EF4-FFF2-40B4-BE49-F238E27FC236}">
                <a16:creationId xmlns:a16="http://schemas.microsoft.com/office/drawing/2014/main" id="{31DB19DB-E7B8-4B10-BE3B-6878B6511A3D}"/>
              </a:ext>
            </a:extLst>
          </p:cNvPr>
          <p:cNvSpPr txBox="1"/>
          <p:nvPr/>
        </p:nvSpPr>
        <p:spPr>
          <a:xfrm>
            <a:off x="4591061" y="2675152"/>
            <a:ext cx="3953155" cy="369332"/>
          </a:xfrm>
          <a:prstGeom prst="rect">
            <a:avLst/>
          </a:prstGeom>
          <a:noFill/>
        </p:spPr>
        <p:txBody>
          <a:bodyPr wrap="square">
            <a:spAutoFit/>
          </a:bodyPr>
          <a:lstStyle/>
          <a:p>
            <a:r>
              <a:rPr lang="en-US" altLang="zh-CN" sz="1800" b="1" dirty="0"/>
              <a:t>Token-to-token Dilation(T2TD):</a:t>
            </a:r>
            <a:endParaRPr lang="zh-CN" altLang="en-US" b="1" dirty="0"/>
          </a:p>
        </p:txBody>
      </p:sp>
      <p:sp>
        <p:nvSpPr>
          <p:cNvPr id="17" name="文本框 16">
            <a:extLst>
              <a:ext uri="{FF2B5EF4-FFF2-40B4-BE49-F238E27FC236}">
                <a16:creationId xmlns:a16="http://schemas.microsoft.com/office/drawing/2014/main" id="{6A3E26EC-8142-4A81-9B26-7C71F84E0B62}"/>
              </a:ext>
            </a:extLst>
          </p:cNvPr>
          <p:cNvSpPr txBox="1"/>
          <p:nvPr/>
        </p:nvSpPr>
        <p:spPr>
          <a:xfrm>
            <a:off x="827843" y="3779249"/>
            <a:ext cx="3460072" cy="1200329"/>
          </a:xfrm>
          <a:prstGeom prst="rect">
            <a:avLst/>
          </a:prstGeom>
          <a:noFill/>
        </p:spPr>
        <p:txBody>
          <a:bodyPr wrap="square">
            <a:spAutoFit/>
          </a:bodyPr>
          <a:lstStyle/>
          <a:p>
            <a:r>
              <a:rPr lang="en-US" altLang="zh-CN" b="1" dirty="0"/>
              <a:t>Reshape, Then the number of tokens are reduced by combining several neighboring tokens into one unit.</a:t>
            </a:r>
            <a:endParaRPr lang="zh-CN" altLang="en-US" b="1" dirty="0"/>
          </a:p>
        </p:txBody>
      </p:sp>
      <p:sp>
        <p:nvSpPr>
          <p:cNvPr id="18" name="文本框 17">
            <a:extLst>
              <a:ext uri="{FF2B5EF4-FFF2-40B4-BE49-F238E27FC236}">
                <a16:creationId xmlns:a16="http://schemas.microsoft.com/office/drawing/2014/main" id="{E3DB9CD6-49F9-4AA4-9D06-F53CFCE734CB}"/>
              </a:ext>
            </a:extLst>
          </p:cNvPr>
          <p:cNvSpPr txBox="1"/>
          <p:nvPr/>
        </p:nvSpPr>
        <p:spPr>
          <a:xfrm>
            <a:off x="4287915" y="1109485"/>
            <a:ext cx="6094520" cy="369332"/>
          </a:xfrm>
          <a:prstGeom prst="rect">
            <a:avLst/>
          </a:prstGeom>
          <a:noFill/>
        </p:spPr>
        <p:txBody>
          <a:bodyPr wrap="square">
            <a:spAutoFit/>
          </a:bodyPr>
          <a:lstStyle/>
          <a:p>
            <a:r>
              <a:rPr lang="en-US" altLang="zh-CN" b="1" dirty="0"/>
              <a:t>Traditional tokenization: reshape or convolution </a:t>
            </a:r>
            <a:endParaRPr lang="zh-CN" altLang="en-US" dirty="0"/>
          </a:p>
        </p:txBody>
      </p:sp>
    </p:spTree>
    <p:extLst>
      <p:ext uri="{BB962C8B-B14F-4D97-AF65-F5344CB8AC3E}">
        <p14:creationId xmlns:p14="http://schemas.microsoft.com/office/powerpoint/2010/main" val="4026803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sp>
        <p:nvSpPr>
          <p:cNvPr id="7" name="文本框 6">
            <a:extLst>
              <a:ext uri="{FF2B5EF4-FFF2-40B4-BE49-F238E27FC236}">
                <a16:creationId xmlns:a16="http://schemas.microsoft.com/office/drawing/2014/main" id="{60700D95-76E3-414F-A6AC-BB2DDBC3AA5F}"/>
              </a:ext>
            </a:extLst>
          </p:cNvPr>
          <p:cNvSpPr txBox="1"/>
          <p:nvPr/>
        </p:nvSpPr>
        <p:spPr>
          <a:xfrm>
            <a:off x="1160757" y="1373365"/>
            <a:ext cx="9092952" cy="369332"/>
          </a:xfrm>
          <a:prstGeom prst="rect">
            <a:avLst/>
          </a:prstGeom>
          <a:noFill/>
        </p:spPr>
        <p:txBody>
          <a:bodyPr wrap="square">
            <a:spAutoFit/>
          </a:bodyPr>
          <a:lstStyle/>
          <a:p>
            <a:r>
              <a:rPr lang="en-US" altLang="zh-CN" b="1" dirty="0"/>
              <a:t>Dataset:2016 NIH-AAPM-Mayo Clinic LDCT Grand Challenge   quarter-dose LDCT</a:t>
            </a:r>
            <a:endParaRPr lang="zh-CN" altLang="en-US" b="1" dirty="0"/>
          </a:p>
        </p:txBody>
      </p:sp>
      <p:sp>
        <p:nvSpPr>
          <p:cNvPr id="10" name="文本框 9">
            <a:extLst>
              <a:ext uri="{FF2B5EF4-FFF2-40B4-BE49-F238E27FC236}">
                <a16:creationId xmlns:a16="http://schemas.microsoft.com/office/drawing/2014/main" id="{E561501D-0AB4-41E7-AAED-9FCC158B8C14}"/>
              </a:ext>
            </a:extLst>
          </p:cNvPr>
          <p:cNvSpPr txBox="1"/>
          <p:nvPr/>
        </p:nvSpPr>
        <p:spPr>
          <a:xfrm>
            <a:off x="1160757" y="2092857"/>
            <a:ext cx="6094520" cy="1477328"/>
          </a:xfrm>
          <a:prstGeom prst="rect">
            <a:avLst/>
          </a:prstGeom>
          <a:noFill/>
        </p:spPr>
        <p:txBody>
          <a:bodyPr wrap="square">
            <a:spAutoFit/>
          </a:bodyPr>
          <a:lstStyle/>
          <a:p>
            <a:r>
              <a:rPr lang="en-US" altLang="zh-CN" b="1" dirty="0"/>
              <a:t>Data augmentation is also applied to enlarge the dataset where we keep a copy of original image and then randomly apply image rotation (90 degrees, 180 degrees or 270 degrees) and flipping (up and down, left and right) to the original one.</a:t>
            </a:r>
            <a:endParaRPr lang="zh-CN" altLang="en-US" b="1" dirty="0"/>
          </a:p>
        </p:txBody>
      </p:sp>
      <p:sp>
        <p:nvSpPr>
          <p:cNvPr id="11" name="文本框 10">
            <a:extLst>
              <a:ext uri="{FF2B5EF4-FFF2-40B4-BE49-F238E27FC236}">
                <a16:creationId xmlns:a16="http://schemas.microsoft.com/office/drawing/2014/main" id="{1DA98C31-A31E-4C99-BDF6-51856F9AD891}"/>
              </a:ext>
            </a:extLst>
          </p:cNvPr>
          <p:cNvSpPr txBox="1"/>
          <p:nvPr/>
        </p:nvSpPr>
        <p:spPr>
          <a:xfrm>
            <a:off x="1160757" y="3920345"/>
            <a:ext cx="6094520" cy="369332"/>
          </a:xfrm>
          <a:prstGeom prst="rect">
            <a:avLst/>
          </a:prstGeom>
          <a:noFill/>
        </p:spPr>
        <p:txBody>
          <a:bodyPr wrap="square">
            <a:spAutoFit/>
          </a:bodyPr>
          <a:lstStyle/>
          <a:p>
            <a:r>
              <a:rPr lang="en-US" altLang="zh-CN" b="1" dirty="0"/>
              <a:t>Trained with 2 NVIDIA 2080TI 11G GPUs.</a:t>
            </a:r>
            <a:endParaRPr lang="zh-CN" altLang="en-US" b="1" dirty="0"/>
          </a:p>
        </p:txBody>
      </p:sp>
      <p:sp>
        <p:nvSpPr>
          <p:cNvPr id="13" name="文本框 12">
            <a:extLst>
              <a:ext uri="{FF2B5EF4-FFF2-40B4-BE49-F238E27FC236}">
                <a16:creationId xmlns:a16="http://schemas.microsoft.com/office/drawing/2014/main" id="{81120CA7-232F-4695-8AD5-6E3A0FF8F321}"/>
              </a:ext>
            </a:extLst>
          </p:cNvPr>
          <p:cNvSpPr txBox="1"/>
          <p:nvPr/>
        </p:nvSpPr>
        <p:spPr>
          <a:xfrm>
            <a:off x="1160757" y="4468973"/>
            <a:ext cx="6094520" cy="923330"/>
          </a:xfrm>
          <a:prstGeom prst="rect">
            <a:avLst/>
          </a:prstGeom>
          <a:noFill/>
        </p:spPr>
        <p:txBody>
          <a:bodyPr wrap="square">
            <a:spAutoFit/>
          </a:bodyPr>
          <a:lstStyle/>
          <a:p>
            <a:r>
              <a:rPr lang="en-US" altLang="zh-CN" b="1" dirty="0"/>
              <a:t>The kernel size for the three unfold/fold operations are 7×7, 3×3, 3×3 with a stride of (2,1,1) and a dilation of (1,2,1)</a:t>
            </a:r>
            <a:endParaRPr lang="zh-CN" altLang="en-US" b="1" dirty="0"/>
          </a:p>
        </p:txBody>
      </p:sp>
      <p:sp>
        <p:nvSpPr>
          <p:cNvPr id="15" name="文本框 14">
            <a:extLst>
              <a:ext uri="{FF2B5EF4-FFF2-40B4-BE49-F238E27FC236}">
                <a16:creationId xmlns:a16="http://schemas.microsoft.com/office/drawing/2014/main" id="{611145F5-6664-47E5-87E6-4AE397616F4C}"/>
              </a:ext>
            </a:extLst>
          </p:cNvPr>
          <p:cNvSpPr txBox="1"/>
          <p:nvPr/>
        </p:nvSpPr>
        <p:spPr>
          <a:xfrm>
            <a:off x="1160757" y="5443857"/>
            <a:ext cx="6094520" cy="923330"/>
          </a:xfrm>
          <a:prstGeom prst="rect">
            <a:avLst/>
          </a:prstGeom>
          <a:noFill/>
        </p:spPr>
        <p:txBody>
          <a:bodyPr wrap="square">
            <a:spAutoFit/>
          </a:bodyPr>
          <a:lstStyle/>
          <a:p>
            <a:r>
              <a:rPr lang="en-US" altLang="zh-CN" b="1" dirty="0"/>
              <a:t>Moreover, the token dimension in the encoder/decoder part is 256, and pixel quantity is 2 for the two cyclic shift layers.</a:t>
            </a:r>
            <a:endParaRPr lang="zh-CN" altLang="en-US" b="1" dirty="0"/>
          </a:p>
        </p:txBody>
      </p:sp>
    </p:spTree>
    <p:extLst>
      <p:ext uri="{BB962C8B-B14F-4D97-AF65-F5344CB8AC3E}">
        <p14:creationId xmlns:p14="http://schemas.microsoft.com/office/powerpoint/2010/main" val="2723213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B5C6C89E-702E-4388-8CEE-DAD57123F4E3}"/>
              </a:ext>
            </a:extLst>
          </p:cNvPr>
          <p:cNvPicPr>
            <a:picLocks noChangeAspect="1"/>
          </p:cNvPicPr>
          <p:nvPr/>
        </p:nvPicPr>
        <p:blipFill>
          <a:blip r:embed="rId6"/>
          <a:stretch>
            <a:fillRect/>
          </a:stretch>
        </p:blipFill>
        <p:spPr>
          <a:xfrm>
            <a:off x="2166151" y="989351"/>
            <a:ext cx="8724900" cy="5867400"/>
          </a:xfrm>
          <a:prstGeom prst="rect">
            <a:avLst/>
          </a:prstGeom>
        </p:spPr>
      </p:pic>
      <p:sp>
        <p:nvSpPr>
          <p:cNvPr id="3" name="文本框 2">
            <a:extLst>
              <a:ext uri="{FF2B5EF4-FFF2-40B4-BE49-F238E27FC236}">
                <a16:creationId xmlns:a16="http://schemas.microsoft.com/office/drawing/2014/main" id="{5D27BFF2-6AF4-4F57-85BF-0844CC447E4E}"/>
              </a:ext>
            </a:extLst>
          </p:cNvPr>
          <p:cNvSpPr txBox="1"/>
          <p:nvPr/>
        </p:nvSpPr>
        <p:spPr>
          <a:xfrm>
            <a:off x="179125" y="6115307"/>
            <a:ext cx="2243647" cy="584775"/>
          </a:xfrm>
          <a:prstGeom prst="rect">
            <a:avLst/>
          </a:prstGeom>
          <a:noFill/>
        </p:spPr>
        <p:txBody>
          <a:bodyPr wrap="square" rtlCol="0">
            <a:spAutoFit/>
          </a:bodyPr>
          <a:lstStyle/>
          <a:p>
            <a:r>
              <a:rPr lang="en-US" altLang="zh-CN" sz="1600" b="1" dirty="0"/>
              <a:t>AD-Net:</a:t>
            </a:r>
          </a:p>
          <a:p>
            <a:r>
              <a:rPr lang="en-US" altLang="zh-CN" sz="1600" b="1" dirty="0"/>
              <a:t>Neural Networks 2020</a:t>
            </a:r>
            <a:endParaRPr lang="zh-CN" altLang="en-US" sz="1600" b="1" dirty="0"/>
          </a:p>
        </p:txBody>
      </p:sp>
      <p:sp>
        <p:nvSpPr>
          <p:cNvPr id="7" name="文本框 6">
            <a:extLst>
              <a:ext uri="{FF2B5EF4-FFF2-40B4-BE49-F238E27FC236}">
                <a16:creationId xmlns:a16="http://schemas.microsoft.com/office/drawing/2014/main" id="{1BE7B435-7898-461E-8725-21FC6FA2550D}"/>
              </a:ext>
            </a:extLst>
          </p:cNvPr>
          <p:cNvSpPr txBox="1"/>
          <p:nvPr/>
        </p:nvSpPr>
        <p:spPr>
          <a:xfrm>
            <a:off x="179124" y="5479183"/>
            <a:ext cx="2243647" cy="584775"/>
          </a:xfrm>
          <a:prstGeom prst="rect">
            <a:avLst/>
          </a:prstGeom>
          <a:noFill/>
        </p:spPr>
        <p:txBody>
          <a:bodyPr wrap="square" rtlCol="0">
            <a:spAutoFit/>
          </a:bodyPr>
          <a:lstStyle/>
          <a:p>
            <a:r>
              <a:rPr lang="en-US" altLang="zh-CN" sz="1600" b="1" dirty="0"/>
              <a:t>WGAN-VGG:</a:t>
            </a:r>
          </a:p>
          <a:p>
            <a:r>
              <a:rPr lang="en-US" altLang="zh-CN" sz="1600" b="1" dirty="0"/>
              <a:t>TMI 2018</a:t>
            </a:r>
            <a:endParaRPr lang="zh-CN" altLang="en-US" sz="1600" b="1" dirty="0"/>
          </a:p>
        </p:txBody>
      </p:sp>
    </p:spTree>
    <p:extLst>
      <p:ext uri="{BB962C8B-B14F-4D97-AF65-F5344CB8AC3E}">
        <p14:creationId xmlns:p14="http://schemas.microsoft.com/office/powerpoint/2010/main" val="4229946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84A5775D-0012-4ECB-9408-4606364D205D}"/>
              </a:ext>
            </a:extLst>
          </p:cNvPr>
          <p:cNvPicPr>
            <a:picLocks noChangeAspect="1"/>
          </p:cNvPicPr>
          <p:nvPr/>
        </p:nvPicPr>
        <p:blipFill>
          <a:blip r:embed="rId6"/>
          <a:stretch>
            <a:fillRect/>
          </a:stretch>
        </p:blipFill>
        <p:spPr>
          <a:xfrm>
            <a:off x="1195941" y="1120806"/>
            <a:ext cx="9001125" cy="5486400"/>
          </a:xfrm>
          <a:prstGeom prst="rect">
            <a:avLst/>
          </a:prstGeom>
        </p:spPr>
      </p:pic>
    </p:spTree>
    <p:extLst>
      <p:ext uri="{BB962C8B-B14F-4D97-AF65-F5344CB8AC3E}">
        <p14:creationId xmlns:p14="http://schemas.microsoft.com/office/powerpoint/2010/main" val="312016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F5482324-FCAE-4F99-8486-0AB95057BF68}"/>
              </a:ext>
            </a:extLst>
          </p:cNvPr>
          <p:cNvPicPr>
            <a:picLocks noChangeAspect="1"/>
          </p:cNvPicPr>
          <p:nvPr/>
        </p:nvPicPr>
        <p:blipFill>
          <a:blip r:embed="rId6"/>
          <a:stretch>
            <a:fillRect/>
          </a:stretch>
        </p:blipFill>
        <p:spPr>
          <a:xfrm>
            <a:off x="1482571" y="1149108"/>
            <a:ext cx="7791033" cy="5208182"/>
          </a:xfrm>
          <a:prstGeom prst="rect">
            <a:avLst/>
          </a:prstGeom>
        </p:spPr>
      </p:pic>
    </p:spTree>
    <p:extLst>
      <p:ext uri="{BB962C8B-B14F-4D97-AF65-F5344CB8AC3E}">
        <p14:creationId xmlns:p14="http://schemas.microsoft.com/office/powerpoint/2010/main" val="341131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35219FFE-7506-4107-B3CB-42F399CFE67C}"/>
              </a:ext>
            </a:extLst>
          </p:cNvPr>
          <p:cNvPicPr>
            <a:picLocks noChangeAspect="1"/>
          </p:cNvPicPr>
          <p:nvPr/>
        </p:nvPicPr>
        <p:blipFill>
          <a:blip r:embed="rId6"/>
          <a:stretch>
            <a:fillRect/>
          </a:stretch>
        </p:blipFill>
        <p:spPr>
          <a:xfrm>
            <a:off x="1944210" y="1576930"/>
            <a:ext cx="7580975" cy="4144994"/>
          </a:xfrm>
          <a:prstGeom prst="rect">
            <a:avLst/>
          </a:prstGeom>
        </p:spPr>
      </p:pic>
    </p:spTree>
    <p:extLst>
      <p:ext uri="{BB962C8B-B14F-4D97-AF65-F5344CB8AC3E}">
        <p14:creationId xmlns:p14="http://schemas.microsoft.com/office/powerpoint/2010/main" val="2834566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319597" y="2333495"/>
            <a:ext cx="11212497" cy="1095505"/>
          </a:xfrm>
          <a:prstGeom prst="rect">
            <a:avLst/>
          </a:prstGeom>
          <a:noFill/>
        </p:spPr>
        <p:txBody>
          <a:bodyPr wrap="square" rtlCol="0">
            <a:spAutoFit/>
          </a:bodyPr>
          <a:lstStyle/>
          <a:p>
            <a:pPr algn="ctr"/>
            <a:r>
              <a:rPr lang="en-US" altLang="zh-CN" sz="3200" b="1" dirty="0" err="1"/>
              <a:t>Swin-Unet</a:t>
            </a:r>
            <a:r>
              <a:rPr lang="en-US" altLang="zh-CN" sz="3200" b="1" dirty="0"/>
              <a:t>: </a:t>
            </a:r>
            <a:r>
              <a:rPr lang="en-US" altLang="zh-CN" sz="3200" b="1" dirty="0" err="1"/>
              <a:t>Unet</a:t>
            </a:r>
            <a:r>
              <a:rPr lang="en-US" altLang="zh-CN" sz="3200" b="1" dirty="0"/>
              <a:t>-like Pure Transformer for Medical Image Segmentation</a:t>
            </a:r>
            <a:endParaRPr lang="zh-CN" altLang="en-US" sz="3200" b="1" dirty="0"/>
          </a:p>
        </p:txBody>
      </p:sp>
      <p:sp>
        <p:nvSpPr>
          <p:cNvPr id="10" name="文本框 9">
            <a:extLst>
              <a:ext uri="{FF2B5EF4-FFF2-40B4-BE49-F238E27FC236}">
                <a16:creationId xmlns:a16="http://schemas.microsoft.com/office/drawing/2014/main" id="{285516AA-5E02-45B8-BDC5-4FC59BEF4BB6}"/>
              </a:ext>
            </a:extLst>
          </p:cNvPr>
          <p:cNvSpPr txBox="1"/>
          <p:nvPr/>
        </p:nvSpPr>
        <p:spPr>
          <a:xfrm>
            <a:off x="2037237" y="3505944"/>
            <a:ext cx="7950142" cy="1477328"/>
          </a:xfrm>
          <a:prstGeom prst="rect">
            <a:avLst/>
          </a:prstGeom>
          <a:noFill/>
        </p:spPr>
        <p:txBody>
          <a:bodyPr wrap="square">
            <a:spAutoFit/>
          </a:bodyPr>
          <a:lstStyle/>
          <a:p>
            <a:pPr algn="ctr"/>
            <a:r>
              <a:rPr lang="en-US" altLang="zh-CN" b="1" dirty="0"/>
              <a:t>Hu Cao 1 † , </a:t>
            </a:r>
            <a:r>
              <a:rPr lang="en-US" altLang="zh-CN" b="1" dirty="0" err="1"/>
              <a:t>Yueyue</a:t>
            </a:r>
            <a:r>
              <a:rPr lang="en-US" altLang="zh-CN" b="1" dirty="0"/>
              <a:t> Wang 2 † , Joy Chen 1 , Dongsheng Jiang 3 ∗ , </a:t>
            </a:r>
            <a:r>
              <a:rPr lang="en-US" altLang="zh-CN" b="1" dirty="0" err="1"/>
              <a:t>Xiaopeng</a:t>
            </a:r>
            <a:r>
              <a:rPr lang="en-US" altLang="zh-CN" b="1" dirty="0"/>
              <a:t> Zhang 3 ∗ , Qi Tian 3 ∗ , and Manning Wang 2</a:t>
            </a:r>
          </a:p>
          <a:p>
            <a:pPr algn="ctr"/>
            <a:r>
              <a:rPr lang="en-US" altLang="zh-CN" b="1" dirty="0"/>
              <a:t>1 </a:t>
            </a:r>
            <a:r>
              <a:rPr lang="en-US" altLang="zh-CN" b="1" dirty="0" err="1"/>
              <a:t>Technische</a:t>
            </a:r>
            <a:r>
              <a:rPr lang="en-US" altLang="zh-CN" b="1" dirty="0"/>
              <a:t> </a:t>
            </a:r>
            <a:r>
              <a:rPr lang="en-US" altLang="zh-CN" b="1" dirty="0" err="1"/>
              <a:t>Universit</a:t>
            </a:r>
            <a:r>
              <a:rPr lang="en-US" altLang="zh-CN" b="1" dirty="0"/>
              <a:t> at </a:t>
            </a:r>
            <a:r>
              <a:rPr lang="en-US" altLang="zh-CN" b="1" dirty="0" err="1"/>
              <a:t>Munchen</a:t>
            </a:r>
            <a:r>
              <a:rPr lang="en-US" altLang="zh-CN" b="1" dirty="0"/>
              <a:t>, </a:t>
            </a:r>
            <a:r>
              <a:rPr lang="en-US" altLang="zh-CN" b="1" dirty="0" err="1"/>
              <a:t>Munchen</a:t>
            </a:r>
            <a:r>
              <a:rPr lang="en-US" altLang="zh-CN" b="1" dirty="0"/>
              <a:t>, Germany </a:t>
            </a:r>
          </a:p>
          <a:p>
            <a:pPr algn="ctr"/>
            <a:r>
              <a:rPr lang="en-US" altLang="zh-CN" b="1" dirty="0"/>
              <a:t>2 Fudan University, Shanghai, China </a:t>
            </a:r>
          </a:p>
          <a:p>
            <a:pPr algn="ctr"/>
            <a:r>
              <a:rPr lang="en-US" altLang="zh-CN" b="1" dirty="0"/>
              <a:t>3 Huawei Technologies, Shanghai, China</a:t>
            </a:r>
            <a:endParaRPr lang="zh-CN" altLang="en-US" b="1" dirty="0"/>
          </a:p>
        </p:txBody>
      </p:sp>
    </p:spTree>
    <p:extLst>
      <p:ext uri="{BB962C8B-B14F-4D97-AF65-F5344CB8AC3E}">
        <p14:creationId xmlns:p14="http://schemas.microsoft.com/office/powerpoint/2010/main" val="3800937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Contribution</a:t>
            </a:r>
          </a:p>
        </p:txBody>
      </p:sp>
      <p:sp>
        <p:nvSpPr>
          <p:cNvPr id="7" name="文本框 6">
            <a:extLst>
              <a:ext uri="{FF2B5EF4-FFF2-40B4-BE49-F238E27FC236}">
                <a16:creationId xmlns:a16="http://schemas.microsoft.com/office/drawing/2014/main" id="{FC8C72F1-169B-4CE6-B8E2-BFA50729F8AF}"/>
              </a:ext>
            </a:extLst>
          </p:cNvPr>
          <p:cNvSpPr txBox="1"/>
          <p:nvPr/>
        </p:nvSpPr>
        <p:spPr>
          <a:xfrm>
            <a:off x="721310" y="1865742"/>
            <a:ext cx="9292701" cy="2585323"/>
          </a:xfrm>
          <a:prstGeom prst="rect">
            <a:avLst/>
          </a:prstGeom>
          <a:noFill/>
        </p:spPr>
        <p:txBody>
          <a:bodyPr wrap="square">
            <a:spAutoFit/>
          </a:bodyPr>
          <a:lstStyle/>
          <a:p>
            <a:pPr marL="342900" indent="-342900">
              <a:buAutoNum type="arabicParenBoth"/>
            </a:pPr>
            <a:r>
              <a:rPr lang="en-US" altLang="zh-CN" b="1" dirty="0"/>
              <a:t>Based on </a:t>
            </a:r>
            <a:r>
              <a:rPr lang="en-US" altLang="zh-CN" b="1" dirty="0" err="1"/>
              <a:t>Swin</a:t>
            </a:r>
            <a:r>
              <a:rPr lang="en-US" altLang="zh-CN" b="1" dirty="0"/>
              <a:t> Transformer block, we build a symmetric Encoder-Decoder architecture with skip connections. In the encoder, self-attention from local to global is realized; in the decoder, the global features are up-sampled to the input resolution for corresponding pixel-level segmentation prediction. </a:t>
            </a:r>
          </a:p>
          <a:p>
            <a:pPr marL="342900" indent="-342900">
              <a:buAutoNum type="arabicParenBoth"/>
            </a:pPr>
            <a:endParaRPr lang="en-US" altLang="zh-CN" b="1" dirty="0"/>
          </a:p>
          <a:p>
            <a:pPr marL="342900" indent="-342900">
              <a:buAutoNum type="arabicParenBoth"/>
            </a:pPr>
            <a:r>
              <a:rPr lang="en-US" altLang="zh-CN" b="1" dirty="0"/>
              <a:t>A patch expanding layer is developed to achieve up-sampling and feature dimension increase without using convolution or interpolation operation. </a:t>
            </a:r>
          </a:p>
          <a:p>
            <a:pPr marL="342900" indent="-342900">
              <a:buAutoNum type="arabicParenBoth"/>
            </a:pPr>
            <a:endParaRPr lang="en-US" altLang="zh-CN" b="1" dirty="0"/>
          </a:p>
          <a:p>
            <a:pPr marL="342900" indent="-342900">
              <a:buAutoNum type="arabicParenBoth"/>
            </a:pPr>
            <a:r>
              <a:rPr lang="en-US" altLang="zh-CN" b="1" dirty="0"/>
              <a:t>It is found in the experiment that skip connection is also effective for Transformer</a:t>
            </a:r>
            <a:endParaRPr lang="zh-CN" altLang="en-US" b="1" dirty="0"/>
          </a:p>
        </p:txBody>
      </p:sp>
    </p:spTree>
    <p:extLst>
      <p:ext uri="{BB962C8B-B14F-4D97-AF65-F5344CB8AC3E}">
        <p14:creationId xmlns:p14="http://schemas.microsoft.com/office/powerpoint/2010/main" val="712982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7" name="文本框 6">
            <a:extLst>
              <a:ext uri="{FF2B5EF4-FFF2-40B4-BE49-F238E27FC236}">
                <a16:creationId xmlns:a16="http://schemas.microsoft.com/office/drawing/2014/main" id="{4AB6D204-DC43-4B9F-9EFA-2A1F48147397}"/>
              </a:ext>
            </a:extLst>
          </p:cNvPr>
          <p:cNvSpPr txBox="1"/>
          <p:nvPr/>
        </p:nvSpPr>
        <p:spPr>
          <a:xfrm>
            <a:off x="470517" y="2272152"/>
            <a:ext cx="11611992" cy="523220"/>
          </a:xfrm>
          <a:prstGeom prst="rect">
            <a:avLst/>
          </a:prstGeom>
          <a:noFill/>
        </p:spPr>
        <p:txBody>
          <a:bodyPr wrap="square">
            <a:spAutoFit/>
          </a:bodyPr>
          <a:lstStyle/>
          <a:p>
            <a:r>
              <a:rPr lang="en-US" altLang="zh-CN" sz="2800" b="1" dirty="0" err="1"/>
              <a:t>TransCT</a:t>
            </a:r>
            <a:r>
              <a:rPr lang="en-US" altLang="zh-CN" sz="2800" b="1" dirty="0"/>
              <a:t>: Dual-path Transformer for Low Dose Computed Tomography</a:t>
            </a:r>
            <a:endParaRPr lang="zh-CN" altLang="en-US" sz="2800" b="1" dirty="0"/>
          </a:p>
        </p:txBody>
      </p:sp>
      <p:sp>
        <p:nvSpPr>
          <p:cNvPr id="8" name="文本框 7">
            <a:extLst>
              <a:ext uri="{FF2B5EF4-FFF2-40B4-BE49-F238E27FC236}">
                <a16:creationId xmlns:a16="http://schemas.microsoft.com/office/drawing/2014/main" id="{CB501F65-4955-452E-A937-98921218B1EB}"/>
              </a:ext>
            </a:extLst>
          </p:cNvPr>
          <p:cNvSpPr txBox="1"/>
          <p:nvPr/>
        </p:nvSpPr>
        <p:spPr>
          <a:xfrm>
            <a:off x="2274902" y="3154843"/>
            <a:ext cx="8182992" cy="923330"/>
          </a:xfrm>
          <a:prstGeom prst="rect">
            <a:avLst/>
          </a:prstGeom>
          <a:noFill/>
        </p:spPr>
        <p:txBody>
          <a:bodyPr wrap="square">
            <a:spAutoFit/>
          </a:bodyPr>
          <a:lstStyle/>
          <a:p>
            <a:r>
              <a:rPr lang="en-US" altLang="zh-CN" b="1" dirty="0" err="1"/>
              <a:t>Zhicheng</a:t>
            </a:r>
            <a:r>
              <a:rPr lang="en-US" altLang="zh-CN" b="1" dirty="0"/>
              <a:t> Zhang 1 , </a:t>
            </a:r>
            <a:r>
              <a:rPr lang="en-US" altLang="zh-CN" b="1" dirty="0" err="1"/>
              <a:t>Lequan</a:t>
            </a:r>
            <a:r>
              <a:rPr lang="en-US" altLang="zh-CN" b="1" dirty="0"/>
              <a:t> Yu 1 , </a:t>
            </a:r>
            <a:r>
              <a:rPr lang="en-US" altLang="zh-CN" b="1" dirty="0" err="1"/>
              <a:t>Xiaokun</a:t>
            </a:r>
            <a:r>
              <a:rPr lang="en-US" altLang="zh-CN" b="1" dirty="0"/>
              <a:t> Liang 1 , Wei Zhao 1 , Lei Xing 1</a:t>
            </a:r>
          </a:p>
          <a:p>
            <a:r>
              <a:rPr lang="en-US" altLang="zh-CN" b="1" dirty="0"/>
              <a:t> </a:t>
            </a:r>
          </a:p>
          <a:p>
            <a:r>
              <a:rPr lang="en-US" altLang="zh-CN" b="1" dirty="0"/>
              <a:t>1Department of Radiation Oncology, Stanford University, Stanford,</a:t>
            </a:r>
            <a:endParaRPr lang="zh-CN" altLang="en-US" b="1" dirty="0"/>
          </a:p>
        </p:txBody>
      </p:sp>
    </p:spTree>
    <p:extLst>
      <p:ext uri="{BB962C8B-B14F-4D97-AF65-F5344CB8AC3E}">
        <p14:creationId xmlns:p14="http://schemas.microsoft.com/office/powerpoint/2010/main" val="1725211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30148" y="353227"/>
            <a:ext cx="4332303" cy="584775"/>
          </a:xfrm>
          <a:prstGeom prst="rect">
            <a:avLst/>
          </a:prstGeom>
          <a:noFill/>
        </p:spPr>
        <p:txBody>
          <a:bodyPr wrap="square" rtlCol="0">
            <a:spAutoFit/>
          </a:bodyPr>
          <a:lstStyle/>
          <a:p>
            <a:r>
              <a:rPr lang="en-US" altLang="zh-CN" sz="3200" b="1" dirty="0"/>
              <a:t>Algorithm Overview</a:t>
            </a:r>
          </a:p>
        </p:txBody>
      </p:sp>
      <p:pic>
        <p:nvPicPr>
          <p:cNvPr id="5" name="图片 4">
            <a:extLst>
              <a:ext uri="{FF2B5EF4-FFF2-40B4-BE49-F238E27FC236}">
                <a16:creationId xmlns:a16="http://schemas.microsoft.com/office/drawing/2014/main" id="{2EF5EB98-604F-45AC-8928-A8B2451154FB}"/>
              </a:ext>
            </a:extLst>
          </p:cNvPr>
          <p:cNvPicPr>
            <a:picLocks noChangeAspect="1"/>
          </p:cNvPicPr>
          <p:nvPr/>
        </p:nvPicPr>
        <p:blipFill>
          <a:blip r:embed="rId6"/>
          <a:stretch>
            <a:fillRect/>
          </a:stretch>
        </p:blipFill>
        <p:spPr>
          <a:xfrm>
            <a:off x="3865857" y="43949"/>
            <a:ext cx="5761788" cy="6770101"/>
          </a:xfrm>
          <a:prstGeom prst="rect">
            <a:avLst/>
          </a:prstGeom>
        </p:spPr>
      </p:pic>
      <p:sp>
        <p:nvSpPr>
          <p:cNvPr id="7" name="文本框 6">
            <a:extLst>
              <a:ext uri="{FF2B5EF4-FFF2-40B4-BE49-F238E27FC236}">
                <a16:creationId xmlns:a16="http://schemas.microsoft.com/office/drawing/2014/main" id="{5E120804-34EB-4A81-BB06-718F3BB2EDAF}"/>
              </a:ext>
            </a:extLst>
          </p:cNvPr>
          <p:cNvSpPr txBox="1"/>
          <p:nvPr/>
        </p:nvSpPr>
        <p:spPr>
          <a:xfrm>
            <a:off x="0" y="1151715"/>
            <a:ext cx="3528337" cy="923330"/>
          </a:xfrm>
          <a:prstGeom prst="rect">
            <a:avLst/>
          </a:prstGeom>
          <a:noFill/>
        </p:spPr>
        <p:txBody>
          <a:bodyPr wrap="square">
            <a:spAutoFit/>
          </a:bodyPr>
          <a:lstStyle/>
          <a:p>
            <a:r>
              <a:rPr lang="en-US" altLang="zh-CN" b="1" dirty="0"/>
              <a:t>Images are split into non-overlapping patches with patch size of 4 × 4</a:t>
            </a:r>
            <a:endParaRPr lang="zh-CN" altLang="en-US" b="1" dirty="0"/>
          </a:p>
        </p:txBody>
      </p:sp>
      <p:sp>
        <p:nvSpPr>
          <p:cNvPr id="8" name="文本框 7">
            <a:extLst>
              <a:ext uri="{FF2B5EF4-FFF2-40B4-BE49-F238E27FC236}">
                <a16:creationId xmlns:a16="http://schemas.microsoft.com/office/drawing/2014/main" id="{8D1526B2-6E06-4A65-921F-2E13E7361DE9}"/>
              </a:ext>
            </a:extLst>
          </p:cNvPr>
          <p:cNvSpPr txBox="1"/>
          <p:nvPr/>
        </p:nvSpPr>
        <p:spPr>
          <a:xfrm>
            <a:off x="-30148" y="2182497"/>
            <a:ext cx="4178236" cy="1200329"/>
          </a:xfrm>
          <a:prstGeom prst="rect">
            <a:avLst/>
          </a:prstGeom>
          <a:noFill/>
        </p:spPr>
        <p:txBody>
          <a:bodyPr wrap="square">
            <a:spAutoFit/>
          </a:bodyPr>
          <a:lstStyle/>
          <a:p>
            <a:r>
              <a:rPr lang="en-US" altLang="zh-CN" b="1" dirty="0"/>
              <a:t>Patch merge:</a:t>
            </a:r>
          </a:p>
          <a:p>
            <a:r>
              <a:rPr lang="en-US" altLang="zh-CN" b="1" dirty="0"/>
              <a:t>divided into 4 parts and concatenated together by the patch merging layer. Then a linear layer is applied</a:t>
            </a:r>
            <a:endParaRPr lang="zh-CN" altLang="en-US" b="1" dirty="0"/>
          </a:p>
        </p:txBody>
      </p:sp>
      <p:sp>
        <p:nvSpPr>
          <p:cNvPr id="10" name="文本框 9">
            <a:extLst>
              <a:ext uri="{FF2B5EF4-FFF2-40B4-BE49-F238E27FC236}">
                <a16:creationId xmlns:a16="http://schemas.microsoft.com/office/drawing/2014/main" id="{7D45DD94-9301-4FBD-AF25-97446A22D2C8}"/>
              </a:ext>
            </a:extLst>
          </p:cNvPr>
          <p:cNvSpPr txBox="1"/>
          <p:nvPr/>
        </p:nvSpPr>
        <p:spPr>
          <a:xfrm>
            <a:off x="-30148" y="3490278"/>
            <a:ext cx="4178236" cy="923330"/>
          </a:xfrm>
          <a:prstGeom prst="rect">
            <a:avLst/>
          </a:prstGeom>
          <a:noFill/>
        </p:spPr>
        <p:txBody>
          <a:bodyPr wrap="square">
            <a:spAutoFit/>
          </a:bodyPr>
          <a:lstStyle/>
          <a:p>
            <a:r>
              <a:rPr lang="en-US" altLang="zh-CN" b="1" dirty="0"/>
              <a:t>Patch Expanding:</a:t>
            </a:r>
          </a:p>
          <a:p>
            <a:r>
              <a:rPr lang="en-US" altLang="zh-CN" b="1" dirty="0"/>
              <a:t>First linear layer is applied. Then use rearrange operation</a:t>
            </a:r>
          </a:p>
        </p:txBody>
      </p:sp>
      <p:sp>
        <p:nvSpPr>
          <p:cNvPr id="11" name="文本框 10">
            <a:extLst>
              <a:ext uri="{FF2B5EF4-FFF2-40B4-BE49-F238E27FC236}">
                <a16:creationId xmlns:a16="http://schemas.microsoft.com/office/drawing/2014/main" id="{37969F9C-3707-4B19-889D-E38779DCA684}"/>
              </a:ext>
            </a:extLst>
          </p:cNvPr>
          <p:cNvSpPr txBox="1"/>
          <p:nvPr/>
        </p:nvSpPr>
        <p:spPr>
          <a:xfrm>
            <a:off x="0" y="4627321"/>
            <a:ext cx="6187736" cy="369332"/>
          </a:xfrm>
          <a:prstGeom prst="rect">
            <a:avLst/>
          </a:prstGeom>
          <a:noFill/>
        </p:spPr>
        <p:txBody>
          <a:bodyPr wrap="square">
            <a:spAutoFit/>
          </a:bodyPr>
          <a:lstStyle/>
          <a:p>
            <a:r>
              <a:rPr lang="en-US" altLang="zh-CN" b="1" dirty="0"/>
              <a:t>Skip connection:</a:t>
            </a:r>
            <a:endParaRPr lang="zh-CN" altLang="en-US" b="1" dirty="0"/>
          </a:p>
        </p:txBody>
      </p:sp>
      <p:sp>
        <p:nvSpPr>
          <p:cNvPr id="13" name="文本框 12">
            <a:extLst>
              <a:ext uri="{FF2B5EF4-FFF2-40B4-BE49-F238E27FC236}">
                <a16:creationId xmlns:a16="http://schemas.microsoft.com/office/drawing/2014/main" id="{25F3BEBC-DFFE-4AFA-ABB1-E96FE15ADEA0}"/>
              </a:ext>
            </a:extLst>
          </p:cNvPr>
          <p:cNvSpPr txBox="1"/>
          <p:nvPr/>
        </p:nvSpPr>
        <p:spPr>
          <a:xfrm>
            <a:off x="-15074" y="5118033"/>
            <a:ext cx="4148088" cy="923330"/>
          </a:xfrm>
          <a:prstGeom prst="rect">
            <a:avLst/>
          </a:prstGeom>
          <a:noFill/>
        </p:spPr>
        <p:txBody>
          <a:bodyPr wrap="square">
            <a:spAutoFit/>
          </a:bodyPr>
          <a:lstStyle/>
          <a:p>
            <a:r>
              <a:rPr lang="en-US" altLang="zh-CN" b="1" dirty="0"/>
              <a:t>concatenate the shallow features and the deep features. Then a linear layer</a:t>
            </a:r>
            <a:endParaRPr lang="zh-CN" altLang="en-US" b="1" dirty="0"/>
          </a:p>
          <a:p>
            <a:endParaRPr lang="zh-CN" altLang="en-US" b="1" dirty="0"/>
          </a:p>
        </p:txBody>
      </p:sp>
      <p:sp>
        <p:nvSpPr>
          <p:cNvPr id="17" name="文本框 16">
            <a:extLst>
              <a:ext uri="{FF2B5EF4-FFF2-40B4-BE49-F238E27FC236}">
                <a16:creationId xmlns:a16="http://schemas.microsoft.com/office/drawing/2014/main" id="{E5F0C9F2-B948-4E40-A976-DEE7F2345BFC}"/>
              </a:ext>
            </a:extLst>
          </p:cNvPr>
          <p:cNvSpPr txBox="1"/>
          <p:nvPr/>
        </p:nvSpPr>
        <p:spPr>
          <a:xfrm>
            <a:off x="9831831" y="2580728"/>
            <a:ext cx="2499252" cy="646331"/>
          </a:xfrm>
          <a:prstGeom prst="rect">
            <a:avLst/>
          </a:prstGeom>
          <a:noFill/>
        </p:spPr>
        <p:txBody>
          <a:bodyPr wrap="square">
            <a:spAutoFit/>
          </a:bodyPr>
          <a:lstStyle/>
          <a:p>
            <a:r>
              <a:rPr lang="en-US" altLang="zh-CN" b="1" dirty="0"/>
              <a:t>arbitrary dimension (represented as C)</a:t>
            </a:r>
            <a:endParaRPr lang="zh-CN" altLang="en-US" b="1" dirty="0"/>
          </a:p>
        </p:txBody>
      </p:sp>
    </p:spTree>
    <p:extLst>
      <p:ext uri="{BB962C8B-B14F-4D97-AF65-F5344CB8AC3E}">
        <p14:creationId xmlns:p14="http://schemas.microsoft.com/office/powerpoint/2010/main" val="1489220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261941" y="353227"/>
            <a:ext cx="7199697" cy="584775"/>
          </a:xfrm>
          <a:prstGeom prst="rect">
            <a:avLst/>
          </a:prstGeom>
          <a:noFill/>
        </p:spPr>
        <p:txBody>
          <a:bodyPr wrap="square" rtlCol="0">
            <a:spAutoFit/>
          </a:bodyPr>
          <a:lstStyle/>
          <a:p>
            <a:r>
              <a:rPr lang="en-US" altLang="zh-CN" sz="3200" b="1" dirty="0"/>
              <a:t>Overall Algorithm Overview</a:t>
            </a:r>
          </a:p>
        </p:txBody>
      </p:sp>
      <p:pic>
        <p:nvPicPr>
          <p:cNvPr id="4" name="图片 3">
            <a:extLst>
              <a:ext uri="{FF2B5EF4-FFF2-40B4-BE49-F238E27FC236}">
                <a16:creationId xmlns:a16="http://schemas.microsoft.com/office/drawing/2014/main" id="{165D1906-85DC-4B34-A84B-40C6E51BE4F0}"/>
              </a:ext>
            </a:extLst>
          </p:cNvPr>
          <p:cNvPicPr>
            <a:picLocks noChangeAspect="1"/>
          </p:cNvPicPr>
          <p:nvPr/>
        </p:nvPicPr>
        <p:blipFill>
          <a:blip r:embed="rId6"/>
          <a:stretch>
            <a:fillRect/>
          </a:stretch>
        </p:blipFill>
        <p:spPr>
          <a:xfrm>
            <a:off x="374408" y="1671365"/>
            <a:ext cx="4984202" cy="2192322"/>
          </a:xfrm>
          <a:prstGeom prst="rect">
            <a:avLst/>
          </a:prstGeom>
        </p:spPr>
      </p:pic>
      <p:pic>
        <p:nvPicPr>
          <p:cNvPr id="17" name="图片 16">
            <a:extLst>
              <a:ext uri="{FF2B5EF4-FFF2-40B4-BE49-F238E27FC236}">
                <a16:creationId xmlns:a16="http://schemas.microsoft.com/office/drawing/2014/main" id="{B4BCC27A-8EA1-4F6D-B7B7-1C385615347A}"/>
              </a:ext>
            </a:extLst>
          </p:cNvPr>
          <p:cNvPicPr>
            <a:picLocks noChangeAspect="1"/>
          </p:cNvPicPr>
          <p:nvPr/>
        </p:nvPicPr>
        <p:blipFill>
          <a:blip r:embed="rId7"/>
          <a:stretch>
            <a:fillRect/>
          </a:stretch>
        </p:blipFill>
        <p:spPr>
          <a:xfrm>
            <a:off x="808059" y="5253864"/>
            <a:ext cx="9101102" cy="1250909"/>
          </a:xfrm>
          <a:prstGeom prst="rect">
            <a:avLst/>
          </a:prstGeom>
        </p:spPr>
      </p:pic>
      <p:pic>
        <p:nvPicPr>
          <p:cNvPr id="19" name="图片 18">
            <a:extLst>
              <a:ext uri="{FF2B5EF4-FFF2-40B4-BE49-F238E27FC236}">
                <a16:creationId xmlns:a16="http://schemas.microsoft.com/office/drawing/2014/main" id="{1D0533BE-1D04-4D19-85B1-42D99159EE4D}"/>
              </a:ext>
            </a:extLst>
          </p:cNvPr>
          <p:cNvPicPr>
            <a:picLocks noChangeAspect="1"/>
          </p:cNvPicPr>
          <p:nvPr/>
        </p:nvPicPr>
        <p:blipFill>
          <a:blip r:embed="rId8"/>
          <a:stretch>
            <a:fillRect/>
          </a:stretch>
        </p:blipFill>
        <p:spPr>
          <a:xfrm>
            <a:off x="6484305" y="4378247"/>
            <a:ext cx="3826368" cy="589727"/>
          </a:xfrm>
          <a:prstGeom prst="rect">
            <a:avLst/>
          </a:prstGeom>
        </p:spPr>
      </p:pic>
      <p:pic>
        <p:nvPicPr>
          <p:cNvPr id="5" name="图片 4">
            <a:extLst>
              <a:ext uri="{FF2B5EF4-FFF2-40B4-BE49-F238E27FC236}">
                <a16:creationId xmlns:a16="http://schemas.microsoft.com/office/drawing/2014/main" id="{B77C872E-4E98-40D3-807D-180D2E46A05A}"/>
              </a:ext>
            </a:extLst>
          </p:cNvPr>
          <p:cNvPicPr>
            <a:picLocks noChangeAspect="1"/>
          </p:cNvPicPr>
          <p:nvPr/>
        </p:nvPicPr>
        <p:blipFill>
          <a:blip r:embed="rId9"/>
          <a:stretch>
            <a:fillRect/>
          </a:stretch>
        </p:blipFill>
        <p:spPr>
          <a:xfrm>
            <a:off x="6096000" y="1337551"/>
            <a:ext cx="4602979" cy="2345608"/>
          </a:xfrm>
          <a:prstGeom prst="rect">
            <a:avLst/>
          </a:prstGeom>
        </p:spPr>
      </p:pic>
    </p:spTree>
    <p:extLst>
      <p:ext uri="{BB962C8B-B14F-4D97-AF65-F5344CB8AC3E}">
        <p14:creationId xmlns:p14="http://schemas.microsoft.com/office/powerpoint/2010/main" val="364968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F0F0FACA-7B16-4618-B622-67655F8A3C56}"/>
              </a:ext>
            </a:extLst>
          </p:cNvPr>
          <p:cNvPicPr>
            <a:picLocks noChangeAspect="1"/>
          </p:cNvPicPr>
          <p:nvPr/>
        </p:nvPicPr>
        <p:blipFill>
          <a:blip r:embed="rId6"/>
          <a:stretch>
            <a:fillRect/>
          </a:stretch>
        </p:blipFill>
        <p:spPr>
          <a:xfrm>
            <a:off x="4390606" y="989351"/>
            <a:ext cx="7369765" cy="5868649"/>
          </a:xfrm>
          <a:prstGeom prst="rect">
            <a:avLst/>
          </a:prstGeom>
        </p:spPr>
      </p:pic>
      <p:sp>
        <p:nvSpPr>
          <p:cNvPr id="7" name="文本框 6">
            <a:extLst>
              <a:ext uri="{FF2B5EF4-FFF2-40B4-BE49-F238E27FC236}">
                <a16:creationId xmlns:a16="http://schemas.microsoft.com/office/drawing/2014/main" id="{2245379F-87A5-4B3B-80E8-B2FEF7E45AE0}"/>
              </a:ext>
            </a:extLst>
          </p:cNvPr>
          <p:cNvSpPr txBox="1"/>
          <p:nvPr/>
        </p:nvSpPr>
        <p:spPr>
          <a:xfrm>
            <a:off x="611401" y="1114319"/>
            <a:ext cx="3175986" cy="2585323"/>
          </a:xfrm>
          <a:prstGeom prst="rect">
            <a:avLst/>
          </a:prstGeom>
          <a:noFill/>
        </p:spPr>
        <p:txBody>
          <a:bodyPr wrap="square">
            <a:spAutoFit/>
          </a:bodyPr>
          <a:lstStyle/>
          <a:p>
            <a:r>
              <a:rPr lang="en-US" altLang="zh-CN" b="1" dirty="0"/>
              <a:t>The input image size and patch size are set as 224×224 and 4, respectively. We train our model on a Nvidia V100 GPU with 32GB memory. The weights pre-trained on ImageNet are used to initialize the model parameters.</a:t>
            </a:r>
            <a:endParaRPr lang="zh-CN" altLang="en-US" b="1" dirty="0"/>
          </a:p>
        </p:txBody>
      </p:sp>
      <p:sp>
        <p:nvSpPr>
          <p:cNvPr id="8" name="文本框 7">
            <a:extLst>
              <a:ext uri="{FF2B5EF4-FFF2-40B4-BE49-F238E27FC236}">
                <a16:creationId xmlns:a16="http://schemas.microsoft.com/office/drawing/2014/main" id="{AAB0EC31-3666-4A8E-80F2-1622BD5BE6D7}"/>
              </a:ext>
            </a:extLst>
          </p:cNvPr>
          <p:cNvSpPr txBox="1"/>
          <p:nvPr/>
        </p:nvSpPr>
        <p:spPr>
          <a:xfrm>
            <a:off x="608170" y="3750991"/>
            <a:ext cx="2815750" cy="1200329"/>
          </a:xfrm>
          <a:prstGeom prst="rect">
            <a:avLst/>
          </a:prstGeom>
          <a:noFill/>
        </p:spPr>
        <p:txBody>
          <a:bodyPr wrap="square">
            <a:spAutoFit/>
          </a:bodyPr>
          <a:lstStyle/>
          <a:p>
            <a:r>
              <a:rPr lang="en-US" altLang="zh-CN" b="1" dirty="0"/>
              <a:t>Data augmentations such as flips and rotations are used to increase data diversity</a:t>
            </a:r>
            <a:endParaRPr lang="zh-CN" altLang="en-US" b="1" dirty="0"/>
          </a:p>
        </p:txBody>
      </p:sp>
      <p:sp>
        <p:nvSpPr>
          <p:cNvPr id="10" name="文本框 9">
            <a:extLst>
              <a:ext uri="{FF2B5EF4-FFF2-40B4-BE49-F238E27FC236}">
                <a16:creationId xmlns:a16="http://schemas.microsoft.com/office/drawing/2014/main" id="{1B3AD7C4-89F3-407D-873D-69E44BDAF9E6}"/>
              </a:ext>
            </a:extLst>
          </p:cNvPr>
          <p:cNvSpPr txBox="1"/>
          <p:nvPr/>
        </p:nvSpPr>
        <p:spPr>
          <a:xfrm>
            <a:off x="608170" y="5002668"/>
            <a:ext cx="3455830" cy="1477328"/>
          </a:xfrm>
          <a:prstGeom prst="rect">
            <a:avLst/>
          </a:prstGeom>
          <a:noFill/>
        </p:spPr>
        <p:txBody>
          <a:bodyPr wrap="square">
            <a:spAutoFit/>
          </a:bodyPr>
          <a:lstStyle/>
          <a:p>
            <a:r>
              <a:rPr lang="en-US" altLang="zh-CN" b="1" dirty="0"/>
              <a:t>Synapse multi-organ segmentation dataset (Synapse): the dataset includes 30 cases with 3779 axial abdominal clinical CT image</a:t>
            </a:r>
            <a:endParaRPr lang="zh-CN" altLang="en-US" b="1" dirty="0"/>
          </a:p>
        </p:txBody>
      </p:sp>
    </p:spTree>
    <p:extLst>
      <p:ext uri="{BB962C8B-B14F-4D97-AF65-F5344CB8AC3E}">
        <p14:creationId xmlns:p14="http://schemas.microsoft.com/office/powerpoint/2010/main" val="413089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585F3AD4-0369-4258-BE4C-0D48EEEE3DF7}"/>
              </a:ext>
            </a:extLst>
          </p:cNvPr>
          <p:cNvPicPr>
            <a:picLocks noChangeAspect="1"/>
          </p:cNvPicPr>
          <p:nvPr/>
        </p:nvPicPr>
        <p:blipFill>
          <a:blip r:embed="rId6"/>
          <a:stretch>
            <a:fillRect/>
          </a:stretch>
        </p:blipFill>
        <p:spPr>
          <a:xfrm>
            <a:off x="97654" y="1297794"/>
            <a:ext cx="12192000" cy="4262411"/>
          </a:xfrm>
          <a:prstGeom prst="rect">
            <a:avLst/>
          </a:prstGeom>
        </p:spPr>
      </p:pic>
    </p:spTree>
    <p:extLst>
      <p:ext uri="{BB962C8B-B14F-4D97-AF65-F5344CB8AC3E}">
        <p14:creationId xmlns:p14="http://schemas.microsoft.com/office/powerpoint/2010/main" val="3036428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8" name="图片 7">
            <a:extLst>
              <a:ext uri="{FF2B5EF4-FFF2-40B4-BE49-F238E27FC236}">
                <a16:creationId xmlns:a16="http://schemas.microsoft.com/office/drawing/2014/main" id="{50DEC579-1647-4539-A2C4-C034EC82DBE4}"/>
              </a:ext>
            </a:extLst>
          </p:cNvPr>
          <p:cNvPicPr>
            <a:picLocks noChangeAspect="1"/>
          </p:cNvPicPr>
          <p:nvPr/>
        </p:nvPicPr>
        <p:blipFill>
          <a:blip r:embed="rId6"/>
          <a:stretch>
            <a:fillRect/>
          </a:stretch>
        </p:blipFill>
        <p:spPr>
          <a:xfrm>
            <a:off x="1392805" y="1332031"/>
            <a:ext cx="7023282" cy="2096969"/>
          </a:xfrm>
          <a:prstGeom prst="rect">
            <a:avLst/>
          </a:prstGeom>
        </p:spPr>
      </p:pic>
      <p:pic>
        <p:nvPicPr>
          <p:cNvPr id="11" name="图片 10">
            <a:extLst>
              <a:ext uri="{FF2B5EF4-FFF2-40B4-BE49-F238E27FC236}">
                <a16:creationId xmlns:a16="http://schemas.microsoft.com/office/drawing/2014/main" id="{D748829A-405C-47BA-815A-A41C653F9EE2}"/>
              </a:ext>
            </a:extLst>
          </p:cNvPr>
          <p:cNvPicPr>
            <a:picLocks noChangeAspect="1"/>
          </p:cNvPicPr>
          <p:nvPr/>
        </p:nvPicPr>
        <p:blipFill>
          <a:blip r:embed="rId7"/>
          <a:stretch>
            <a:fillRect/>
          </a:stretch>
        </p:blipFill>
        <p:spPr>
          <a:xfrm>
            <a:off x="1661307" y="3564427"/>
            <a:ext cx="7076281" cy="2940346"/>
          </a:xfrm>
          <a:prstGeom prst="rect">
            <a:avLst/>
          </a:prstGeom>
        </p:spPr>
      </p:pic>
    </p:spTree>
    <p:extLst>
      <p:ext uri="{BB962C8B-B14F-4D97-AF65-F5344CB8AC3E}">
        <p14:creationId xmlns:p14="http://schemas.microsoft.com/office/powerpoint/2010/main" val="3173246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FE15CBAA-82D9-4B24-99C1-DE1AB8C83F3C}"/>
              </a:ext>
            </a:extLst>
          </p:cNvPr>
          <p:cNvPicPr>
            <a:picLocks noChangeAspect="1"/>
          </p:cNvPicPr>
          <p:nvPr/>
        </p:nvPicPr>
        <p:blipFill>
          <a:blip r:embed="rId6"/>
          <a:stretch>
            <a:fillRect/>
          </a:stretch>
        </p:blipFill>
        <p:spPr>
          <a:xfrm>
            <a:off x="1186934" y="989351"/>
            <a:ext cx="10032230" cy="3470522"/>
          </a:xfrm>
          <a:prstGeom prst="rect">
            <a:avLst/>
          </a:prstGeom>
        </p:spPr>
      </p:pic>
      <p:sp>
        <p:nvSpPr>
          <p:cNvPr id="10" name="文本框 9">
            <a:extLst>
              <a:ext uri="{FF2B5EF4-FFF2-40B4-BE49-F238E27FC236}">
                <a16:creationId xmlns:a16="http://schemas.microsoft.com/office/drawing/2014/main" id="{95706D60-3191-4BB3-9E74-1B1777989673}"/>
              </a:ext>
            </a:extLst>
          </p:cNvPr>
          <p:cNvSpPr txBox="1"/>
          <p:nvPr/>
        </p:nvSpPr>
        <p:spPr>
          <a:xfrm>
            <a:off x="1827467" y="4772831"/>
            <a:ext cx="8751163" cy="646331"/>
          </a:xfrm>
          <a:prstGeom prst="rect">
            <a:avLst/>
          </a:prstGeom>
          <a:noFill/>
        </p:spPr>
        <p:txBody>
          <a:bodyPr wrap="square">
            <a:spAutoFit/>
          </a:bodyPr>
          <a:lstStyle/>
          <a:p>
            <a:r>
              <a:rPr lang="en-US" altLang="zh-CN" b="1" dirty="0"/>
              <a:t>Considering the accuracy-speed trade off, we adopt the Tiny-based model to perform medical image segmentation. </a:t>
            </a:r>
            <a:endParaRPr lang="zh-CN" altLang="en-US" b="1" dirty="0"/>
          </a:p>
        </p:txBody>
      </p:sp>
    </p:spTree>
    <p:extLst>
      <p:ext uri="{BB962C8B-B14F-4D97-AF65-F5344CB8AC3E}">
        <p14:creationId xmlns:p14="http://schemas.microsoft.com/office/powerpoint/2010/main" val="1120435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7" name="文本框 6">
            <a:extLst>
              <a:ext uri="{FF2B5EF4-FFF2-40B4-BE49-F238E27FC236}">
                <a16:creationId xmlns:a16="http://schemas.microsoft.com/office/drawing/2014/main" id="{4AB6D204-DC43-4B9F-9EFA-2A1F48147397}"/>
              </a:ext>
            </a:extLst>
          </p:cNvPr>
          <p:cNvSpPr txBox="1"/>
          <p:nvPr/>
        </p:nvSpPr>
        <p:spPr>
          <a:xfrm>
            <a:off x="470517" y="2272152"/>
            <a:ext cx="11611992" cy="523220"/>
          </a:xfrm>
          <a:prstGeom prst="rect">
            <a:avLst/>
          </a:prstGeom>
          <a:noFill/>
        </p:spPr>
        <p:txBody>
          <a:bodyPr wrap="square">
            <a:spAutoFit/>
          </a:bodyPr>
          <a:lstStyle/>
          <a:p>
            <a:r>
              <a:rPr lang="en-US" altLang="zh-CN" sz="2800" b="1" dirty="0" err="1"/>
              <a:t>Uformer</a:t>
            </a:r>
            <a:r>
              <a:rPr lang="en-US" altLang="zh-CN" sz="2800" b="1" dirty="0"/>
              <a:t>: A General U-Shaped Transformer for Image Restoration</a:t>
            </a:r>
            <a:endParaRPr lang="zh-CN" altLang="en-US" sz="2800" b="1" dirty="0"/>
          </a:p>
        </p:txBody>
      </p:sp>
      <p:sp>
        <p:nvSpPr>
          <p:cNvPr id="10" name="文本框 9">
            <a:extLst>
              <a:ext uri="{FF2B5EF4-FFF2-40B4-BE49-F238E27FC236}">
                <a16:creationId xmlns:a16="http://schemas.microsoft.com/office/drawing/2014/main" id="{C5F5F390-3B0F-4FE6-AA10-50D0737C52E8}"/>
              </a:ext>
            </a:extLst>
          </p:cNvPr>
          <p:cNvSpPr txBox="1"/>
          <p:nvPr/>
        </p:nvSpPr>
        <p:spPr>
          <a:xfrm>
            <a:off x="2672178" y="2961360"/>
            <a:ext cx="8023194" cy="1200329"/>
          </a:xfrm>
          <a:prstGeom prst="rect">
            <a:avLst/>
          </a:prstGeom>
          <a:noFill/>
        </p:spPr>
        <p:txBody>
          <a:bodyPr wrap="square">
            <a:spAutoFit/>
          </a:bodyPr>
          <a:lstStyle/>
          <a:p>
            <a:r>
              <a:rPr lang="en-US" altLang="zh-CN" b="1" dirty="0" err="1"/>
              <a:t>Zhendong</a:t>
            </a:r>
            <a:r>
              <a:rPr lang="en-US" altLang="zh-CN" b="1" dirty="0"/>
              <a:t> Wang1 , </a:t>
            </a:r>
            <a:r>
              <a:rPr lang="en-US" altLang="zh-CN" b="1" dirty="0" err="1"/>
              <a:t>Xiaodong</a:t>
            </a:r>
            <a:r>
              <a:rPr lang="en-US" altLang="zh-CN" b="1" dirty="0"/>
              <a:t> Cun2∗ , </a:t>
            </a:r>
            <a:r>
              <a:rPr lang="en-US" altLang="zh-CN" b="1" dirty="0" err="1"/>
              <a:t>Jianmin</a:t>
            </a:r>
            <a:r>
              <a:rPr lang="en-US" altLang="zh-CN" b="1" dirty="0"/>
              <a:t> Bao, </a:t>
            </a:r>
            <a:r>
              <a:rPr lang="en-US" altLang="zh-CN" b="1" dirty="0" err="1"/>
              <a:t>Jianzhuang</a:t>
            </a:r>
            <a:r>
              <a:rPr lang="en-US" altLang="zh-CN" b="1" dirty="0"/>
              <a:t> Liu3 </a:t>
            </a:r>
          </a:p>
          <a:p>
            <a:r>
              <a:rPr lang="en-US" altLang="zh-CN" b="1" dirty="0"/>
              <a:t>1 University of Science and Technology of China, </a:t>
            </a:r>
          </a:p>
          <a:p>
            <a:r>
              <a:rPr lang="en-US" altLang="zh-CN" b="1" dirty="0"/>
              <a:t>2 University of Macau, </a:t>
            </a:r>
          </a:p>
          <a:p>
            <a:r>
              <a:rPr lang="en-US" altLang="zh-CN" b="1" dirty="0"/>
              <a:t>3 University of Chinese Academy of Sciences</a:t>
            </a:r>
            <a:endParaRPr lang="zh-CN" altLang="en-US" b="1" dirty="0"/>
          </a:p>
        </p:txBody>
      </p:sp>
    </p:spTree>
    <p:extLst>
      <p:ext uri="{BB962C8B-B14F-4D97-AF65-F5344CB8AC3E}">
        <p14:creationId xmlns:p14="http://schemas.microsoft.com/office/powerpoint/2010/main" val="2532066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Contribution</a:t>
            </a:r>
          </a:p>
        </p:txBody>
      </p:sp>
      <p:sp>
        <p:nvSpPr>
          <p:cNvPr id="11" name="文本框 10">
            <a:extLst>
              <a:ext uri="{FF2B5EF4-FFF2-40B4-BE49-F238E27FC236}">
                <a16:creationId xmlns:a16="http://schemas.microsoft.com/office/drawing/2014/main" id="{EB987FBC-E982-43C4-9866-CF39A3C2BF80}"/>
              </a:ext>
            </a:extLst>
          </p:cNvPr>
          <p:cNvSpPr txBox="1"/>
          <p:nvPr/>
        </p:nvSpPr>
        <p:spPr>
          <a:xfrm>
            <a:off x="889985" y="1857400"/>
            <a:ext cx="10125674" cy="2308324"/>
          </a:xfrm>
          <a:prstGeom prst="rect">
            <a:avLst/>
          </a:prstGeom>
          <a:noFill/>
        </p:spPr>
        <p:txBody>
          <a:bodyPr wrap="square">
            <a:spAutoFit/>
          </a:bodyPr>
          <a:lstStyle/>
          <a:p>
            <a:r>
              <a:rPr lang="en-US" altLang="zh-CN" b="1" dirty="0"/>
              <a:t>Propose </a:t>
            </a:r>
            <a:r>
              <a:rPr lang="en-US" altLang="zh-CN" b="1" dirty="0" err="1"/>
              <a:t>Uformer</a:t>
            </a:r>
            <a:r>
              <a:rPr lang="en-US" altLang="zh-CN" b="1" dirty="0"/>
              <a:t>, an effective and efficient U-shaped Transformer for image restoration. </a:t>
            </a:r>
          </a:p>
          <a:p>
            <a:endParaRPr lang="en-US" altLang="zh-CN" b="1" dirty="0"/>
          </a:p>
          <a:p>
            <a:r>
              <a:rPr lang="en-US" altLang="zh-CN" b="1" dirty="0"/>
              <a:t>Introduce a local-enhanced window Transformer block to make </a:t>
            </a:r>
            <a:r>
              <a:rPr lang="en-US" altLang="zh-CN" b="1" dirty="0" err="1"/>
              <a:t>Uformer</a:t>
            </a:r>
            <a:r>
              <a:rPr lang="en-US" altLang="zh-CN" b="1" dirty="0"/>
              <a:t> achieve better performance for image restoration. Three types of skip-connections, including two novel skip-connection schemes, are also presented in the </a:t>
            </a:r>
            <a:r>
              <a:rPr lang="en-US" altLang="zh-CN" b="1" dirty="0" err="1"/>
              <a:t>Uformer</a:t>
            </a:r>
            <a:r>
              <a:rPr lang="en-US" altLang="zh-CN" b="1" dirty="0"/>
              <a:t> architecture. </a:t>
            </a:r>
          </a:p>
          <a:p>
            <a:endParaRPr lang="en-US" altLang="zh-CN" b="1" dirty="0"/>
          </a:p>
          <a:p>
            <a:r>
              <a:rPr lang="en-US" altLang="zh-CN" b="1" dirty="0"/>
              <a:t>Extensive experiments for image restoration tasks on various datasets demonstrate the superiority of the proposed </a:t>
            </a:r>
            <a:r>
              <a:rPr lang="en-US" altLang="zh-CN" b="1" dirty="0" err="1"/>
              <a:t>Uformer</a:t>
            </a:r>
            <a:endParaRPr lang="zh-CN" altLang="en-US" b="1" dirty="0"/>
          </a:p>
        </p:txBody>
      </p:sp>
    </p:spTree>
    <p:extLst>
      <p:ext uri="{BB962C8B-B14F-4D97-AF65-F5344CB8AC3E}">
        <p14:creationId xmlns:p14="http://schemas.microsoft.com/office/powerpoint/2010/main" val="95757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pic>
        <p:nvPicPr>
          <p:cNvPr id="5" name="图片 4">
            <a:extLst>
              <a:ext uri="{FF2B5EF4-FFF2-40B4-BE49-F238E27FC236}">
                <a16:creationId xmlns:a16="http://schemas.microsoft.com/office/drawing/2014/main" id="{4C87CD10-0287-401A-8A60-677C11BBB1A8}"/>
              </a:ext>
            </a:extLst>
          </p:cNvPr>
          <p:cNvPicPr>
            <a:picLocks noChangeAspect="1"/>
          </p:cNvPicPr>
          <p:nvPr/>
        </p:nvPicPr>
        <p:blipFill>
          <a:blip r:embed="rId6"/>
          <a:stretch>
            <a:fillRect/>
          </a:stretch>
        </p:blipFill>
        <p:spPr>
          <a:xfrm>
            <a:off x="0" y="1247818"/>
            <a:ext cx="9105900" cy="5629275"/>
          </a:xfrm>
          <a:prstGeom prst="rect">
            <a:avLst/>
          </a:prstGeom>
        </p:spPr>
      </p:pic>
      <p:sp>
        <p:nvSpPr>
          <p:cNvPr id="10" name="文本框 9">
            <a:extLst>
              <a:ext uri="{FF2B5EF4-FFF2-40B4-BE49-F238E27FC236}">
                <a16:creationId xmlns:a16="http://schemas.microsoft.com/office/drawing/2014/main" id="{42924B1C-6DE9-4451-8BA4-9B498B0F7808}"/>
              </a:ext>
            </a:extLst>
          </p:cNvPr>
          <p:cNvSpPr txBox="1"/>
          <p:nvPr/>
        </p:nvSpPr>
        <p:spPr>
          <a:xfrm>
            <a:off x="8598764" y="1617935"/>
            <a:ext cx="3690890" cy="584775"/>
          </a:xfrm>
          <a:prstGeom prst="rect">
            <a:avLst/>
          </a:prstGeom>
          <a:noFill/>
        </p:spPr>
        <p:txBody>
          <a:bodyPr wrap="square">
            <a:spAutoFit/>
          </a:bodyPr>
          <a:lstStyle/>
          <a:p>
            <a:r>
              <a:rPr lang="zh-CN" altLang="en-US" sz="1600" b="1" i="0" dirty="0">
                <a:effectLst/>
                <a:latin typeface="-apple-system"/>
              </a:rPr>
              <a:t>首先应用 </a:t>
            </a:r>
            <a:r>
              <a:rPr lang="en-US" altLang="zh-CN" sz="1600" b="1" i="0" dirty="0">
                <a:effectLst/>
                <a:latin typeface="-apple-system"/>
              </a:rPr>
              <a:t>3×3 </a:t>
            </a:r>
            <a:r>
              <a:rPr lang="zh-CN" altLang="en-US" sz="1600" b="1" i="0" dirty="0">
                <a:effectLst/>
                <a:latin typeface="-apple-system"/>
              </a:rPr>
              <a:t>卷积层和 </a:t>
            </a:r>
            <a:r>
              <a:rPr lang="en-US" altLang="zh-CN" sz="1600" b="1" i="0" dirty="0" err="1">
                <a:effectLst/>
                <a:latin typeface="-apple-system"/>
              </a:rPr>
              <a:t>LeakyReLU</a:t>
            </a:r>
            <a:r>
              <a:rPr lang="en-US" altLang="zh-CN" sz="1600" b="1" i="0" dirty="0">
                <a:effectLst/>
                <a:latin typeface="-apple-system"/>
              </a:rPr>
              <a:t> </a:t>
            </a:r>
            <a:r>
              <a:rPr lang="zh-CN" altLang="en-US" sz="1600" b="1" i="0" dirty="0">
                <a:effectLst/>
                <a:latin typeface="-apple-system"/>
              </a:rPr>
              <a:t>来提取低级特征 </a:t>
            </a:r>
            <a:endParaRPr lang="zh-CN" altLang="en-US" sz="1600" b="1" dirty="0"/>
          </a:p>
        </p:txBody>
      </p:sp>
      <p:sp>
        <p:nvSpPr>
          <p:cNvPr id="11" name="文本框 10">
            <a:extLst>
              <a:ext uri="{FF2B5EF4-FFF2-40B4-BE49-F238E27FC236}">
                <a16:creationId xmlns:a16="http://schemas.microsoft.com/office/drawing/2014/main" id="{D55BDC09-E2CC-46DB-9734-6A4FDEF50889}"/>
              </a:ext>
            </a:extLst>
          </p:cNvPr>
          <p:cNvSpPr txBox="1"/>
          <p:nvPr/>
        </p:nvSpPr>
        <p:spPr>
          <a:xfrm>
            <a:off x="8491303" y="2354296"/>
            <a:ext cx="3901923" cy="584775"/>
          </a:xfrm>
          <a:prstGeom prst="rect">
            <a:avLst/>
          </a:prstGeom>
          <a:noFill/>
        </p:spPr>
        <p:txBody>
          <a:bodyPr wrap="square">
            <a:spAutoFit/>
          </a:bodyPr>
          <a:lstStyle/>
          <a:p>
            <a:r>
              <a:rPr lang="zh-CN" altLang="en-US" sz="1600" b="1" dirty="0"/>
              <a:t>先将</a:t>
            </a:r>
            <a:r>
              <a:rPr lang="en-US" altLang="zh-CN" sz="1600" b="1" dirty="0"/>
              <a:t>feature</a:t>
            </a:r>
            <a:r>
              <a:rPr lang="zh-CN" altLang="en-US" sz="1600" b="1" dirty="0"/>
              <a:t>拉成</a:t>
            </a:r>
            <a:r>
              <a:rPr lang="en-US" altLang="zh-CN" sz="1600" b="1" dirty="0"/>
              <a:t>2D</a:t>
            </a:r>
            <a:r>
              <a:rPr lang="zh-CN" altLang="en-US" sz="1600" b="1" dirty="0"/>
              <a:t>的，然后再用</a:t>
            </a:r>
            <a:r>
              <a:rPr lang="en-US" altLang="zh-CN" sz="1600" b="1" dirty="0"/>
              <a:t> 4 × 4</a:t>
            </a:r>
            <a:r>
              <a:rPr lang="zh-CN" altLang="en-US" sz="1600" b="1" dirty="0"/>
              <a:t>卷积步长为</a:t>
            </a:r>
            <a:r>
              <a:rPr lang="en-US" altLang="zh-CN" sz="1600" b="1" dirty="0"/>
              <a:t>2</a:t>
            </a:r>
            <a:r>
              <a:rPr lang="zh-CN" altLang="en-US" sz="1600" b="1" dirty="0"/>
              <a:t>的将降采样，同时通道数加倍</a:t>
            </a:r>
          </a:p>
        </p:txBody>
      </p:sp>
      <p:sp>
        <p:nvSpPr>
          <p:cNvPr id="13" name="文本框 12">
            <a:extLst>
              <a:ext uri="{FF2B5EF4-FFF2-40B4-BE49-F238E27FC236}">
                <a16:creationId xmlns:a16="http://schemas.microsoft.com/office/drawing/2014/main" id="{27821951-26DC-431A-B7EB-1A5656542744}"/>
              </a:ext>
            </a:extLst>
          </p:cNvPr>
          <p:cNvSpPr txBox="1"/>
          <p:nvPr/>
        </p:nvSpPr>
        <p:spPr>
          <a:xfrm>
            <a:off x="8530587" y="3403247"/>
            <a:ext cx="3746376" cy="584775"/>
          </a:xfrm>
          <a:prstGeom prst="rect">
            <a:avLst/>
          </a:prstGeom>
          <a:noFill/>
        </p:spPr>
        <p:txBody>
          <a:bodyPr wrap="square">
            <a:spAutoFit/>
          </a:bodyPr>
          <a:lstStyle/>
          <a:p>
            <a:r>
              <a:rPr lang="zh-CN" altLang="en-US" sz="1600" b="1" dirty="0"/>
              <a:t>用</a:t>
            </a:r>
            <a:r>
              <a:rPr lang="en-US" altLang="zh-CN" sz="1600" b="1" dirty="0"/>
              <a:t> 4 × 4</a:t>
            </a:r>
            <a:r>
              <a:rPr lang="zh-CN" altLang="en-US" sz="1600" b="1" dirty="0"/>
              <a:t>卷积步长为</a:t>
            </a:r>
            <a:r>
              <a:rPr lang="en-US" altLang="zh-CN" sz="1600" b="1" dirty="0"/>
              <a:t>2</a:t>
            </a:r>
            <a:r>
              <a:rPr lang="zh-CN" altLang="en-US" sz="1600" b="1" dirty="0"/>
              <a:t>的反卷积进行上采样</a:t>
            </a:r>
          </a:p>
        </p:txBody>
      </p:sp>
      <p:sp>
        <p:nvSpPr>
          <p:cNvPr id="15" name="文本框 14">
            <a:extLst>
              <a:ext uri="{FF2B5EF4-FFF2-40B4-BE49-F238E27FC236}">
                <a16:creationId xmlns:a16="http://schemas.microsoft.com/office/drawing/2014/main" id="{E4FA8446-AD3A-4387-9FF6-B8FEE8AF0252}"/>
              </a:ext>
            </a:extLst>
          </p:cNvPr>
          <p:cNvSpPr txBox="1"/>
          <p:nvPr/>
        </p:nvSpPr>
        <p:spPr>
          <a:xfrm>
            <a:off x="8491303" y="4463522"/>
            <a:ext cx="3432285" cy="584775"/>
          </a:xfrm>
          <a:prstGeom prst="rect">
            <a:avLst/>
          </a:prstGeom>
          <a:noFill/>
        </p:spPr>
        <p:txBody>
          <a:bodyPr wrap="square">
            <a:spAutoFit/>
          </a:bodyPr>
          <a:lstStyle/>
          <a:p>
            <a:r>
              <a:rPr lang="zh-CN" altLang="en-US" sz="1600" b="1" dirty="0"/>
              <a:t>先将</a:t>
            </a:r>
            <a:r>
              <a:rPr lang="en-US" altLang="zh-CN" sz="1600" b="1" dirty="0"/>
              <a:t>feature</a:t>
            </a:r>
            <a:r>
              <a:rPr lang="zh-CN" altLang="en-US" sz="1600" b="1" dirty="0"/>
              <a:t>拉成</a:t>
            </a:r>
            <a:r>
              <a:rPr lang="en-US" altLang="zh-CN" sz="1600" b="1" dirty="0"/>
              <a:t>2D</a:t>
            </a:r>
            <a:r>
              <a:rPr lang="zh-CN" altLang="en-US" sz="1600" b="1" dirty="0"/>
              <a:t>的，然后再用</a:t>
            </a:r>
            <a:r>
              <a:rPr lang="en-US" altLang="zh-CN" sz="1600" b="1" dirty="0"/>
              <a:t> 3*3</a:t>
            </a:r>
            <a:r>
              <a:rPr lang="zh-CN" altLang="en-US" sz="1600" b="1" dirty="0"/>
              <a:t>的卷积获得残差图</a:t>
            </a:r>
          </a:p>
        </p:txBody>
      </p:sp>
      <p:pic>
        <p:nvPicPr>
          <p:cNvPr id="17" name="图片 16">
            <a:extLst>
              <a:ext uri="{FF2B5EF4-FFF2-40B4-BE49-F238E27FC236}">
                <a16:creationId xmlns:a16="http://schemas.microsoft.com/office/drawing/2014/main" id="{73BF7876-0239-4438-963B-2F3B9A0270E2}"/>
              </a:ext>
            </a:extLst>
          </p:cNvPr>
          <p:cNvPicPr>
            <a:picLocks noChangeAspect="1"/>
          </p:cNvPicPr>
          <p:nvPr/>
        </p:nvPicPr>
        <p:blipFill>
          <a:blip r:embed="rId7"/>
          <a:stretch>
            <a:fillRect/>
          </a:stretch>
        </p:blipFill>
        <p:spPr>
          <a:xfrm>
            <a:off x="4309694" y="660748"/>
            <a:ext cx="3427891" cy="652932"/>
          </a:xfrm>
          <a:prstGeom prst="rect">
            <a:avLst/>
          </a:prstGeom>
        </p:spPr>
      </p:pic>
      <p:sp>
        <p:nvSpPr>
          <p:cNvPr id="19" name="文本框 18">
            <a:extLst>
              <a:ext uri="{FF2B5EF4-FFF2-40B4-BE49-F238E27FC236}">
                <a16:creationId xmlns:a16="http://schemas.microsoft.com/office/drawing/2014/main" id="{7BD252DC-14D5-400A-846B-D04645AAA91E}"/>
              </a:ext>
            </a:extLst>
          </p:cNvPr>
          <p:cNvSpPr txBox="1"/>
          <p:nvPr/>
        </p:nvSpPr>
        <p:spPr>
          <a:xfrm>
            <a:off x="2539746" y="802548"/>
            <a:ext cx="6195060" cy="369332"/>
          </a:xfrm>
          <a:prstGeom prst="rect">
            <a:avLst/>
          </a:prstGeom>
          <a:noFill/>
        </p:spPr>
        <p:txBody>
          <a:bodyPr wrap="square">
            <a:spAutoFit/>
          </a:bodyPr>
          <a:lstStyle/>
          <a:p>
            <a:r>
              <a:rPr lang="en-US" altLang="zh-CN" b="1" dirty="0"/>
              <a:t>Charbonnier loss</a:t>
            </a:r>
            <a:endParaRPr lang="zh-CN" altLang="en-US" b="1" dirty="0"/>
          </a:p>
        </p:txBody>
      </p:sp>
      <p:pic>
        <p:nvPicPr>
          <p:cNvPr id="4" name="图片 3">
            <a:extLst>
              <a:ext uri="{FF2B5EF4-FFF2-40B4-BE49-F238E27FC236}">
                <a16:creationId xmlns:a16="http://schemas.microsoft.com/office/drawing/2014/main" id="{CC810195-3734-4F59-905B-893B8FC1BE8B}"/>
              </a:ext>
            </a:extLst>
          </p:cNvPr>
          <p:cNvPicPr>
            <a:picLocks noChangeAspect="1"/>
          </p:cNvPicPr>
          <p:nvPr/>
        </p:nvPicPr>
        <p:blipFill>
          <a:blip r:embed="rId8"/>
          <a:stretch>
            <a:fillRect/>
          </a:stretch>
        </p:blipFill>
        <p:spPr>
          <a:xfrm>
            <a:off x="9741224" y="1880762"/>
            <a:ext cx="1402080" cy="256631"/>
          </a:xfrm>
          <a:prstGeom prst="rect">
            <a:avLst/>
          </a:prstGeom>
        </p:spPr>
      </p:pic>
    </p:spTree>
    <p:extLst>
      <p:ext uri="{BB962C8B-B14F-4D97-AF65-F5344CB8AC3E}">
        <p14:creationId xmlns:p14="http://schemas.microsoft.com/office/powerpoint/2010/main" val="2689603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10169321" cy="523220"/>
          </a:xfrm>
          <a:prstGeom prst="rect">
            <a:avLst/>
          </a:prstGeom>
          <a:noFill/>
        </p:spPr>
        <p:txBody>
          <a:bodyPr wrap="square" rtlCol="0">
            <a:spAutoFit/>
          </a:bodyPr>
          <a:lstStyle/>
          <a:p>
            <a:r>
              <a:rPr lang="en-US" altLang="zh-CN" sz="2800" b="1" dirty="0"/>
              <a:t>Window-based Multi-head Self-Attention (W-MSA)</a:t>
            </a:r>
            <a:endParaRPr lang="zh-CN" altLang="en-US" sz="2800" b="1" dirty="0"/>
          </a:p>
        </p:txBody>
      </p:sp>
      <p:sp>
        <p:nvSpPr>
          <p:cNvPr id="7" name="文本框 6">
            <a:extLst>
              <a:ext uri="{FF2B5EF4-FFF2-40B4-BE49-F238E27FC236}">
                <a16:creationId xmlns:a16="http://schemas.microsoft.com/office/drawing/2014/main" id="{F2E522ED-BF7E-4066-A7F5-8DBC8AC991A1}"/>
              </a:ext>
            </a:extLst>
          </p:cNvPr>
          <p:cNvSpPr txBox="1"/>
          <p:nvPr/>
        </p:nvSpPr>
        <p:spPr>
          <a:xfrm>
            <a:off x="756821" y="1163844"/>
            <a:ext cx="6094520" cy="923330"/>
          </a:xfrm>
          <a:prstGeom prst="rect">
            <a:avLst/>
          </a:prstGeom>
          <a:noFill/>
        </p:spPr>
        <p:txBody>
          <a:bodyPr wrap="square">
            <a:spAutoFit/>
          </a:bodyPr>
          <a:lstStyle/>
          <a:p>
            <a:r>
              <a:rPr lang="en-US" altLang="zh-CN" b="1" dirty="0"/>
              <a:t>Perform the self-attention within non-overlapping local windows, which reduces the computational cost significantly.</a:t>
            </a:r>
            <a:endParaRPr lang="zh-CN" altLang="en-US" b="1" dirty="0"/>
          </a:p>
        </p:txBody>
      </p:sp>
      <p:pic>
        <p:nvPicPr>
          <p:cNvPr id="11" name="图片 10">
            <a:extLst>
              <a:ext uri="{FF2B5EF4-FFF2-40B4-BE49-F238E27FC236}">
                <a16:creationId xmlns:a16="http://schemas.microsoft.com/office/drawing/2014/main" id="{2453CDF6-D16F-4E4C-A39D-7A95B8F37F0E}"/>
              </a:ext>
            </a:extLst>
          </p:cNvPr>
          <p:cNvPicPr>
            <a:picLocks noChangeAspect="1"/>
          </p:cNvPicPr>
          <p:nvPr/>
        </p:nvPicPr>
        <p:blipFill>
          <a:blip r:embed="rId6"/>
          <a:stretch>
            <a:fillRect/>
          </a:stretch>
        </p:blipFill>
        <p:spPr>
          <a:xfrm>
            <a:off x="1070129" y="2505670"/>
            <a:ext cx="6094520" cy="1224113"/>
          </a:xfrm>
          <a:prstGeom prst="rect">
            <a:avLst/>
          </a:prstGeom>
        </p:spPr>
      </p:pic>
      <p:pic>
        <p:nvPicPr>
          <p:cNvPr id="13" name="图片 12">
            <a:extLst>
              <a:ext uri="{FF2B5EF4-FFF2-40B4-BE49-F238E27FC236}">
                <a16:creationId xmlns:a16="http://schemas.microsoft.com/office/drawing/2014/main" id="{09596537-915A-4AFF-B7AD-7EADDFF4AB50}"/>
              </a:ext>
            </a:extLst>
          </p:cNvPr>
          <p:cNvPicPr>
            <a:picLocks noChangeAspect="1"/>
          </p:cNvPicPr>
          <p:nvPr/>
        </p:nvPicPr>
        <p:blipFill>
          <a:blip r:embed="rId7"/>
          <a:stretch>
            <a:fillRect/>
          </a:stretch>
        </p:blipFill>
        <p:spPr>
          <a:xfrm>
            <a:off x="981694" y="4062627"/>
            <a:ext cx="3515678" cy="523221"/>
          </a:xfrm>
          <a:prstGeom prst="rect">
            <a:avLst/>
          </a:prstGeom>
        </p:spPr>
      </p:pic>
      <p:sp>
        <p:nvSpPr>
          <p:cNvPr id="15" name="文本框 14">
            <a:extLst>
              <a:ext uri="{FF2B5EF4-FFF2-40B4-BE49-F238E27FC236}">
                <a16:creationId xmlns:a16="http://schemas.microsoft.com/office/drawing/2014/main" id="{1E76E87A-AD7B-45DF-BAB5-D0A03F649151}"/>
              </a:ext>
            </a:extLst>
          </p:cNvPr>
          <p:cNvSpPr txBox="1"/>
          <p:nvPr/>
        </p:nvSpPr>
        <p:spPr>
          <a:xfrm>
            <a:off x="724271" y="5228040"/>
            <a:ext cx="5337699" cy="1200329"/>
          </a:xfrm>
          <a:prstGeom prst="rect">
            <a:avLst/>
          </a:prstGeom>
          <a:noFill/>
        </p:spPr>
        <p:txBody>
          <a:bodyPr wrap="square">
            <a:spAutoFit/>
          </a:bodyPr>
          <a:lstStyle/>
          <a:p>
            <a:r>
              <a:rPr lang="en-US" altLang="zh-CN" b="1" dirty="0"/>
              <a:t>split X into non-overlapping windows with the window size of M × M, and then get the flattened and transposed features </a:t>
            </a:r>
          </a:p>
          <a:p>
            <a:r>
              <a:rPr lang="en-US" altLang="zh-CN" b="1" dirty="0"/>
              <a:t>from each window </a:t>
            </a:r>
            <a:r>
              <a:rPr lang="en-US" altLang="zh-CN" b="1" dirty="0" err="1"/>
              <a:t>i</a:t>
            </a:r>
            <a:r>
              <a:rPr lang="en-US" altLang="zh-CN" b="1" dirty="0"/>
              <a:t>.</a:t>
            </a:r>
            <a:endParaRPr lang="zh-CN" altLang="en-US" b="1" dirty="0"/>
          </a:p>
        </p:txBody>
      </p:sp>
      <p:pic>
        <p:nvPicPr>
          <p:cNvPr id="17" name="图片 16">
            <a:extLst>
              <a:ext uri="{FF2B5EF4-FFF2-40B4-BE49-F238E27FC236}">
                <a16:creationId xmlns:a16="http://schemas.microsoft.com/office/drawing/2014/main" id="{720DC17D-06FE-4376-B6EF-CB4B64DC9D21}"/>
              </a:ext>
            </a:extLst>
          </p:cNvPr>
          <p:cNvPicPr>
            <a:picLocks noChangeAspect="1"/>
          </p:cNvPicPr>
          <p:nvPr/>
        </p:nvPicPr>
        <p:blipFill>
          <a:blip r:embed="rId8"/>
          <a:stretch>
            <a:fillRect/>
          </a:stretch>
        </p:blipFill>
        <p:spPr>
          <a:xfrm>
            <a:off x="756822" y="4801291"/>
            <a:ext cx="4108142" cy="271344"/>
          </a:xfrm>
          <a:prstGeom prst="rect">
            <a:avLst/>
          </a:prstGeom>
        </p:spPr>
      </p:pic>
      <p:pic>
        <p:nvPicPr>
          <p:cNvPr id="19" name="图片 18">
            <a:extLst>
              <a:ext uri="{FF2B5EF4-FFF2-40B4-BE49-F238E27FC236}">
                <a16:creationId xmlns:a16="http://schemas.microsoft.com/office/drawing/2014/main" id="{E0044DC4-881C-4A26-A723-16726DCB8784}"/>
              </a:ext>
            </a:extLst>
          </p:cNvPr>
          <p:cNvPicPr>
            <a:picLocks noChangeAspect="1"/>
          </p:cNvPicPr>
          <p:nvPr/>
        </p:nvPicPr>
        <p:blipFill>
          <a:blip r:embed="rId9"/>
          <a:stretch>
            <a:fillRect/>
          </a:stretch>
        </p:blipFill>
        <p:spPr>
          <a:xfrm>
            <a:off x="8322502" y="1138810"/>
            <a:ext cx="3114675" cy="3933825"/>
          </a:xfrm>
          <a:prstGeom prst="rect">
            <a:avLst/>
          </a:prstGeom>
        </p:spPr>
      </p:pic>
      <p:sp>
        <p:nvSpPr>
          <p:cNvPr id="21" name="文本框 20">
            <a:extLst>
              <a:ext uri="{FF2B5EF4-FFF2-40B4-BE49-F238E27FC236}">
                <a16:creationId xmlns:a16="http://schemas.microsoft.com/office/drawing/2014/main" id="{EE053E49-84A2-40DC-9EF3-B70A03F4957D}"/>
              </a:ext>
            </a:extLst>
          </p:cNvPr>
          <p:cNvSpPr txBox="1"/>
          <p:nvPr/>
        </p:nvSpPr>
        <p:spPr>
          <a:xfrm>
            <a:off x="6216589" y="5631880"/>
            <a:ext cx="6130030" cy="923330"/>
          </a:xfrm>
          <a:prstGeom prst="rect">
            <a:avLst/>
          </a:prstGeom>
          <a:noFill/>
        </p:spPr>
        <p:txBody>
          <a:bodyPr wrap="square">
            <a:spAutoFit/>
          </a:bodyPr>
          <a:lstStyle/>
          <a:p>
            <a:r>
              <a:rPr lang="en-US" altLang="zh-CN" b="1" dirty="0"/>
              <a:t>The non-overlapping windows of two neighboring stages where the receptive fields at the low resolution are larger.</a:t>
            </a:r>
            <a:endParaRPr lang="zh-CN" altLang="en-US" b="1" dirty="0"/>
          </a:p>
        </p:txBody>
      </p:sp>
      <p:pic>
        <p:nvPicPr>
          <p:cNvPr id="23" name="图片 22">
            <a:extLst>
              <a:ext uri="{FF2B5EF4-FFF2-40B4-BE49-F238E27FC236}">
                <a16:creationId xmlns:a16="http://schemas.microsoft.com/office/drawing/2014/main" id="{861412BF-529F-48B8-ADFB-5B046F25C115}"/>
              </a:ext>
            </a:extLst>
          </p:cNvPr>
          <p:cNvPicPr>
            <a:picLocks noChangeAspect="1"/>
          </p:cNvPicPr>
          <p:nvPr/>
        </p:nvPicPr>
        <p:blipFill>
          <a:blip r:embed="rId10"/>
          <a:stretch>
            <a:fillRect/>
          </a:stretch>
        </p:blipFill>
        <p:spPr>
          <a:xfrm>
            <a:off x="4570289" y="5828205"/>
            <a:ext cx="1355024" cy="315938"/>
          </a:xfrm>
          <a:prstGeom prst="rect">
            <a:avLst/>
          </a:prstGeom>
        </p:spPr>
      </p:pic>
      <p:sp>
        <p:nvSpPr>
          <p:cNvPr id="14" name="文本框 13">
            <a:extLst>
              <a:ext uri="{FF2B5EF4-FFF2-40B4-BE49-F238E27FC236}">
                <a16:creationId xmlns:a16="http://schemas.microsoft.com/office/drawing/2014/main" id="{11C8E1AB-AC0D-4B1B-8973-AA38A1447A89}"/>
              </a:ext>
            </a:extLst>
          </p:cNvPr>
          <p:cNvSpPr txBox="1"/>
          <p:nvPr/>
        </p:nvSpPr>
        <p:spPr>
          <a:xfrm>
            <a:off x="6216589" y="4887881"/>
            <a:ext cx="6172200" cy="646331"/>
          </a:xfrm>
          <a:prstGeom prst="rect">
            <a:avLst/>
          </a:prstGeom>
          <a:noFill/>
        </p:spPr>
        <p:txBody>
          <a:bodyPr wrap="square">
            <a:spAutoFit/>
          </a:bodyPr>
          <a:lstStyle/>
          <a:p>
            <a:r>
              <a:rPr lang="en-US" altLang="zh-CN" b="1" dirty="0"/>
              <a:t>Thanks to the hierarchical structure, the Transformer blocks capture longer dependencies.</a:t>
            </a:r>
            <a:endParaRPr lang="zh-CN" altLang="en-US" b="1" dirty="0"/>
          </a:p>
        </p:txBody>
      </p:sp>
    </p:spTree>
    <p:extLst>
      <p:ext uri="{BB962C8B-B14F-4D97-AF65-F5344CB8AC3E}">
        <p14:creationId xmlns:p14="http://schemas.microsoft.com/office/powerpoint/2010/main" val="2660839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Method</a:t>
            </a:r>
          </a:p>
        </p:txBody>
      </p:sp>
      <p:sp>
        <p:nvSpPr>
          <p:cNvPr id="7" name="文本框 6">
            <a:extLst>
              <a:ext uri="{FF2B5EF4-FFF2-40B4-BE49-F238E27FC236}">
                <a16:creationId xmlns:a16="http://schemas.microsoft.com/office/drawing/2014/main" id="{37CB477C-BFC4-492E-A230-DF506A3EF294}"/>
              </a:ext>
            </a:extLst>
          </p:cNvPr>
          <p:cNvSpPr txBox="1"/>
          <p:nvPr/>
        </p:nvSpPr>
        <p:spPr>
          <a:xfrm>
            <a:off x="1053158" y="1273988"/>
            <a:ext cx="4335588" cy="1477328"/>
          </a:xfrm>
          <a:prstGeom prst="rect">
            <a:avLst/>
          </a:prstGeom>
          <a:noFill/>
        </p:spPr>
        <p:txBody>
          <a:bodyPr wrap="square">
            <a:spAutoFit/>
          </a:bodyPr>
          <a:lstStyle/>
          <a:p>
            <a:r>
              <a:rPr lang="zh-CN" altLang="en-US" b="1" i="0" dirty="0">
                <a:solidFill>
                  <a:srgbClr val="666666"/>
                </a:solidFill>
                <a:effectLst/>
                <a:latin typeface="-apple-system"/>
              </a:rPr>
              <a:t>对于图像去噪，噪声主要包含在高频子带中。此外，剩余的低频子带不仅包含主图像内容，还包含无噪声的弱化图像纹理。这些减弱的图像纹理可用于帮助去除高频子带中的噪声</a:t>
            </a:r>
            <a:endParaRPr lang="zh-CN" altLang="en-US" b="1" dirty="0"/>
          </a:p>
        </p:txBody>
      </p:sp>
      <p:sp>
        <p:nvSpPr>
          <p:cNvPr id="10" name="文本框 9">
            <a:extLst>
              <a:ext uri="{FF2B5EF4-FFF2-40B4-BE49-F238E27FC236}">
                <a16:creationId xmlns:a16="http://schemas.microsoft.com/office/drawing/2014/main" id="{1FDC45A5-822B-45F4-B891-B8E3127C7E45}"/>
              </a:ext>
            </a:extLst>
          </p:cNvPr>
          <p:cNvSpPr txBox="1"/>
          <p:nvPr/>
        </p:nvSpPr>
        <p:spPr>
          <a:xfrm>
            <a:off x="1053158" y="3261370"/>
            <a:ext cx="4244642" cy="646331"/>
          </a:xfrm>
          <a:prstGeom prst="rect">
            <a:avLst/>
          </a:prstGeom>
          <a:noFill/>
        </p:spPr>
        <p:txBody>
          <a:bodyPr wrap="square">
            <a:spAutoFit/>
          </a:bodyPr>
          <a:lstStyle/>
          <a:p>
            <a:r>
              <a:rPr lang="zh-CN" altLang="en-US" b="1" i="0" dirty="0">
                <a:solidFill>
                  <a:srgbClr val="666666"/>
                </a:solidFill>
                <a:effectLst/>
                <a:latin typeface="-apple-system"/>
              </a:rPr>
              <a:t>首先，将 </a:t>
            </a:r>
            <a:r>
              <a:rPr lang="en-US" altLang="zh-CN" b="1" i="0" dirty="0">
                <a:solidFill>
                  <a:srgbClr val="666666"/>
                </a:solidFill>
                <a:effectLst/>
                <a:latin typeface="-apple-system"/>
              </a:rPr>
              <a:t>LDCT </a:t>
            </a:r>
            <a:r>
              <a:rPr lang="zh-CN" altLang="en-US" b="1" i="0" dirty="0">
                <a:solidFill>
                  <a:srgbClr val="666666"/>
                </a:solidFill>
                <a:effectLst/>
                <a:latin typeface="-apple-system"/>
              </a:rPr>
              <a:t>图像分解为高频 </a:t>
            </a:r>
            <a:r>
              <a:rPr lang="en-US" altLang="zh-CN" b="1" i="0" dirty="0">
                <a:solidFill>
                  <a:srgbClr val="666666"/>
                </a:solidFill>
                <a:effectLst/>
                <a:latin typeface="-apple-system"/>
              </a:rPr>
              <a:t>(HF) </a:t>
            </a:r>
            <a:r>
              <a:rPr lang="zh-CN" altLang="en-US" b="1" i="0" dirty="0">
                <a:solidFill>
                  <a:srgbClr val="666666"/>
                </a:solidFill>
                <a:effectLst/>
                <a:latin typeface="-apple-system"/>
              </a:rPr>
              <a:t>部分和低频 </a:t>
            </a:r>
            <a:r>
              <a:rPr lang="en-US" altLang="zh-CN" b="1" i="0" dirty="0">
                <a:solidFill>
                  <a:srgbClr val="666666"/>
                </a:solidFill>
                <a:effectLst/>
                <a:latin typeface="-apple-system"/>
              </a:rPr>
              <a:t>(LF) </a:t>
            </a:r>
            <a:r>
              <a:rPr lang="zh-CN" altLang="en-US" b="1" i="0" dirty="0">
                <a:solidFill>
                  <a:srgbClr val="666666"/>
                </a:solidFill>
                <a:effectLst/>
                <a:latin typeface="-apple-system"/>
              </a:rPr>
              <a:t>部分</a:t>
            </a:r>
            <a:endParaRPr lang="zh-CN" altLang="en-US" b="1" dirty="0"/>
          </a:p>
        </p:txBody>
      </p:sp>
      <p:sp>
        <p:nvSpPr>
          <p:cNvPr id="12" name="文本框 11">
            <a:extLst>
              <a:ext uri="{FF2B5EF4-FFF2-40B4-BE49-F238E27FC236}">
                <a16:creationId xmlns:a16="http://schemas.microsoft.com/office/drawing/2014/main" id="{132C4441-FAB6-451E-B633-A6A8877B6FA9}"/>
              </a:ext>
            </a:extLst>
          </p:cNvPr>
          <p:cNvSpPr txBox="1"/>
          <p:nvPr/>
        </p:nvSpPr>
        <p:spPr>
          <a:xfrm>
            <a:off x="1053158" y="4383683"/>
            <a:ext cx="6094520" cy="1200329"/>
          </a:xfrm>
          <a:prstGeom prst="rect">
            <a:avLst/>
          </a:prstGeom>
          <a:noFill/>
        </p:spPr>
        <p:txBody>
          <a:bodyPr wrap="square">
            <a:spAutoFit/>
          </a:bodyPr>
          <a:lstStyle/>
          <a:p>
            <a:r>
              <a:rPr lang="zh-CN" altLang="en-US" b="1" i="0" dirty="0">
                <a:solidFill>
                  <a:srgbClr val="666666"/>
                </a:solidFill>
                <a:effectLst/>
                <a:latin typeface="-apple-system"/>
              </a:rPr>
              <a:t>为了在保留图像内容的前提下去除图像噪声，我们从</a:t>
            </a:r>
            <a:r>
              <a:rPr lang="en-US" altLang="zh-CN" b="1" i="0" dirty="0">
                <a:solidFill>
                  <a:srgbClr val="666666"/>
                </a:solidFill>
                <a:effectLst/>
                <a:latin typeface="-apple-system"/>
              </a:rPr>
              <a:t>LF</a:t>
            </a:r>
            <a:r>
              <a:rPr lang="zh-CN" altLang="en-US" b="1" i="0" dirty="0">
                <a:solidFill>
                  <a:srgbClr val="666666"/>
                </a:solidFill>
                <a:effectLst/>
                <a:latin typeface="-apple-system"/>
              </a:rPr>
              <a:t>部分提取相应的内容特征和潜在纹理特征。同时，我们从 </a:t>
            </a:r>
            <a:r>
              <a:rPr lang="en-US" altLang="zh-CN" b="1" i="0" dirty="0">
                <a:solidFill>
                  <a:srgbClr val="666666"/>
                </a:solidFill>
                <a:effectLst/>
                <a:latin typeface="-apple-system"/>
              </a:rPr>
              <a:t>HF </a:t>
            </a:r>
            <a:r>
              <a:rPr lang="zh-CN" altLang="en-US" b="1" i="0" dirty="0">
                <a:solidFill>
                  <a:srgbClr val="666666"/>
                </a:solidFill>
                <a:effectLst/>
                <a:latin typeface="-apple-system"/>
              </a:rPr>
              <a:t>部分提取相应的嵌入。结合两者重建最终的高质量 </a:t>
            </a:r>
            <a:r>
              <a:rPr lang="en-US" altLang="zh-CN" b="1" i="0" dirty="0">
                <a:solidFill>
                  <a:srgbClr val="666666"/>
                </a:solidFill>
                <a:effectLst/>
                <a:latin typeface="-apple-system"/>
              </a:rPr>
              <a:t>LDCT </a:t>
            </a:r>
            <a:r>
              <a:rPr lang="zh-CN" altLang="en-US" b="1" i="0" dirty="0">
                <a:solidFill>
                  <a:srgbClr val="666666"/>
                </a:solidFill>
                <a:effectLst/>
                <a:latin typeface="-apple-system"/>
              </a:rPr>
              <a:t>图像。</a:t>
            </a:r>
            <a:endParaRPr lang="zh-CN" altLang="en-US" b="1" dirty="0"/>
          </a:p>
        </p:txBody>
      </p:sp>
      <p:sp>
        <p:nvSpPr>
          <p:cNvPr id="14" name="文本框 13">
            <a:extLst>
              <a:ext uri="{FF2B5EF4-FFF2-40B4-BE49-F238E27FC236}">
                <a16:creationId xmlns:a16="http://schemas.microsoft.com/office/drawing/2014/main" id="{7EA7E86E-14E9-46F2-958D-D5ABF48F6271}"/>
              </a:ext>
            </a:extLst>
          </p:cNvPr>
          <p:cNvSpPr txBox="1"/>
          <p:nvPr/>
        </p:nvSpPr>
        <p:spPr>
          <a:xfrm>
            <a:off x="1053158" y="5584012"/>
            <a:ext cx="3645039" cy="646331"/>
          </a:xfrm>
          <a:prstGeom prst="rect">
            <a:avLst/>
          </a:prstGeom>
          <a:noFill/>
        </p:spPr>
        <p:txBody>
          <a:bodyPr wrap="square">
            <a:spAutoFit/>
          </a:bodyPr>
          <a:lstStyle/>
          <a:p>
            <a:r>
              <a:rPr lang="zh-CN" altLang="en-US" b="1" i="0" dirty="0">
                <a:solidFill>
                  <a:srgbClr val="666666"/>
                </a:solidFill>
                <a:effectLst/>
                <a:latin typeface="-apple-system"/>
              </a:rPr>
              <a:t>在低频部分的潜在纹理的帮助下去除高频部分的噪声</a:t>
            </a:r>
            <a:endParaRPr lang="zh-CN" altLang="en-US" b="1" dirty="0"/>
          </a:p>
        </p:txBody>
      </p:sp>
      <p:sp>
        <p:nvSpPr>
          <p:cNvPr id="15" name="文本框 14">
            <a:extLst>
              <a:ext uri="{FF2B5EF4-FFF2-40B4-BE49-F238E27FC236}">
                <a16:creationId xmlns:a16="http://schemas.microsoft.com/office/drawing/2014/main" id="{32BF63A4-49BD-4D8A-952B-BF66A536928E}"/>
              </a:ext>
            </a:extLst>
          </p:cNvPr>
          <p:cNvSpPr txBox="1"/>
          <p:nvPr/>
        </p:nvSpPr>
        <p:spPr>
          <a:xfrm>
            <a:off x="5578860" y="3261370"/>
            <a:ext cx="4586072" cy="646331"/>
          </a:xfrm>
          <a:prstGeom prst="rect">
            <a:avLst/>
          </a:prstGeom>
          <a:noFill/>
        </p:spPr>
        <p:txBody>
          <a:bodyPr wrap="square">
            <a:spAutoFit/>
          </a:bodyPr>
          <a:lstStyle/>
          <a:p>
            <a:r>
              <a:rPr lang="zh-CN" altLang="en-US" b="1" i="0" dirty="0">
                <a:solidFill>
                  <a:srgbClr val="666666"/>
                </a:solidFill>
                <a:effectLst/>
                <a:latin typeface="-apple-system"/>
              </a:rPr>
              <a:t>使用标准差为 </a:t>
            </a:r>
            <a:r>
              <a:rPr lang="en-US" altLang="zh-CN" b="1" i="0" dirty="0">
                <a:solidFill>
                  <a:srgbClr val="666666"/>
                </a:solidFill>
                <a:effectLst/>
                <a:latin typeface="-apple-system"/>
              </a:rPr>
              <a:t>1.5 </a:t>
            </a:r>
            <a:r>
              <a:rPr lang="zh-CN" altLang="en-US" b="1" i="0" dirty="0">
                <a:solidFill>
                  <a:srgbClr val="666666"/>
                </a:solidFill>
                <a:effectLst/>
                <a:latin typeface="-apple-system"/>
              </a:rPr>
              <a:t>的高斯滤波器将 </a:t>
            </a:r>
            <a:r>
              <a:rPr lang="en-US" altLang="zh-CN" b="1" i="0" dirty="0">
                <a:solidFill>
                  <a:srgbClr val="666666"/>
                </a:solidFill>
                <a:effectLst/>
                <a:latin typeface="-apple-system"/>
              </a:rPr>
              <a:t>LDCT </a:t>
            </a:r>
            <a:r>
              <a:rPr lang="zh-CN" altLang="en-US" b="1" i="0" dirty="0">
                <a:solidFill>
                  <a:srgbClr val="666666"/>
                </a:solidFill>
                <a:effectLst/>
                <a:latin typeface="-apple-system"/>
              </a:rPr>
              <a:t>图像分解为高频和低频部分</a:t>
            </a:r>
            <a:endParaRPr lang="zh-CN" altLang="en-US" b="1" dirty="0"/>
          </a:p>
        </p:txBody>
      </p:sp>
      <p:pic>
        <p:nvPicPr>
          <p:cNvPr id="16" name="图片 15">
            <a:extLst>
              <a:ext uri="{FF2B5EF4-FFF2-40B4-BE49-F238E27FC236}">
                <a16:creationId xmlns:a16="http://schemas.microsoft.com/office/drawing/2014/main" id="{F1C0B147-A802-47DC-B983-14ED8177E566}"/>
              </a:ext>
            </a:extLst>
          </p:cNvPr>
          <p:cNvPicPr>
            <a:picLocks noChangeAspect="1"/>
          </p:cNvPicPr>
          <p:nvPr/>
        </p:nvPicPr>
        <p:blipFill>
          <a:blip r:embed="rId6"/>
          <a:stretch>
            <a:fillRect/>
          </a:stretch>
        </p:blipFill>
        <p:spPr>
          <a:xfrm>
            <a:off x="10270128" y="3131392"/>
            <a:ext cx="1612356" cy="595216"/>
          </a:xfrm>
          <a:prstGeom prst="rect">
            <a:avLst/>
          </a:prstGeom>
        </p:spPr>
      </p:pic>
    </p:spTree>
    <p:extLst>
      <p:ext uri="{BB962C8B-B14F-4D97-AF65-F5344CB8AC3E}">
        <p14:creationId xmlns:p14="http://schemas.microsoft.com/office/powerpoint/2010/main" val="3243335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99923" y="184551"/>
            <a:ext cx="9041857" cy="584775"/>
          </a:xfrm>
          <a:prstGeom prst="rect">
            <a:avLst/>
          </a:prstGeom>
          <a:noFill/>
        </p:spPr>
        <p:txBody>
          <a:bodyPr wrap="square" rtlCol="0">
            <a:spAutoFit/>
          </a:bodyPr>
          <a:lstStyle/>
          <a:p>
            <a:r>
              <a:rPr lang="en-US" altLang="zh-CN" sz="3200" b="1" dirty="0"/>
              <a:t>Locally-enhanced Feed-Forward Network (</a:t>
            </a:r>
            <a:r>
              <a:rPr lang="en-US" altLang="zh-CN" sz="3200" b="1" dirty="0" err="1"/>
              <a:t>LeFF</a:t>
            </a:r>
            <a:r>
              <a:rPr lang="en-US" altLang="zh-CN" sz="3200" b="1" dirty="0"/>
              <a:t>)</a:t>
            </a:r>
            <a:endParaRPr lang="zh-CN" altLang="en-US" sz="3200" b="1" dirty="0"/>
          </a:p>
        </p:txBody>
      </p:sp>
      <p:pic>
        <p:nvPicPr>
          <p:cNvPr id="8" name="图片 7">
            <a:extLst>
              <a:ext uri="{FF2B5EF4-FFF2-40B4-BE49-F238E27FC236}">
                <a16:creationId xmlns:a16="http://schemas.microsoft.com/office/drawing/2014/main" id="{80924121-C04F-4C36-8ACA-A1314E7A823C}"/>
              </a:ext>
            </a:extLst>
          </p:cNvPr>
          <p:cNvPicPr>
            <a:picLocks noChangeAspect="1"/>
          </p:cNvPicPr>
          <p:nvPr/>
        </p:nvPicPr>
        <p:blipFill>
          <a:blip r:embed="rId6"/>
          <a:stretch>
            <a:fillRect/>
          </a:stretch>
        </p:blipFill>
        <p:spPr>
          <a:xfrm>
            <a:off x="867984" y="1599209"/>
            <a:ext cx="2400300" cy="4210050"/>
          </a:xfrm>
          <a:prstGeom prst="rect">
            <a:avLst/>
          </a:prstGeom>
        </p:spPr>
      </p:pic>
      <p:sp>
        <p:nvSpPr>
          <p:cNvPr id="11" name="文本框 10">
            <a:extLst>
              <a:ext uri="{FF2B5EF4-FFF2-40B4-BE49-F238E27FC236}">
                <a16:creationId xmlns:a16="http://schemas.microsoft.com/office/drawing/2014/main" id="{1D5090E0-88B6-45EF-8657-720E139D937A}"/>
              </a:ext>
            </a:extLst>
          </p:cNvPr>
          <p:cNvSpPr txBox="1"/>
          <p:nvPr/>
        </p:nvSpPr>
        <p:spPr>
          <a:xfrm>
            <a:off x="3506493" y="1061464"/>
            <a:ext cx="6121152" cy="923330"/>
          </a:xfrm>
          <a:prstGeom prst="rect">
            <a:avLst/>
          </a:prstGeom>
          <a:noFill/>
        </p:spPr>
        <p:txBody>
          <a:bodyPr wrap="square">
            <a:spAutoFit/>
          </a:bodyPr>
          <a:lstStyle/>
          <a:p>
            <a:r>
              <a:rPr lang="en-US" altLang="zh-CN" b="1" dirty="0"/>
              <a:t>the Feed-Forward Network (FFN) in the standard Transformer presents limited capability to leverage local context</a:t>
            </a:r>
            <a:endParaRPr lang="zh-CN" altLang="en-US" b="1" dirty="0"/>
          </a:p>
        </p:txBody>
      </p:sp>
      <p:sp>
        <p:nvSpPr>
          <p:cNvPr id="13" name="文本框 12">
            <a:extLst>
              <a:ext uri="{FF2B5EF4-FFF2-40B4-BE49-F238E27FC236}">
                <a16:creationId xmlns:a16="http://schemas.microsoft.com/office/drawing/2014/main" id="{E7FF04C5-126D-4FCE-A096-B8EA50A84FFE}"/>
              </a:ext>
            </a:extLst>
          </p:cNvPr>
          <p:cNvSpPr txBox="1"/>
          <p:nvPr/>
        </p:nvSpPr>
        <p:spPr>
          <a:xfrm>
            <a:off x="3506493" y="2139492"/>
            <a:ext cx="6121152" cy="646331"/>
          </a:xfrm>
          <a:prstGeom prst="rect">
            <a:avLst/>
          </a:prstGeom>
          <a:noFill/>
        </p:spPr>
        <p:txBody>
          <a:bodyPr wrap="square">
            <a:spAutoFit/>
          </a:bodyPr>
          <a:lstStyle/>
          <a:p>
            <a:r>
              <a:rPr lang="en-US" altLang="zh-CN" b="1" dirty="0"/>
              <a:t>neighboring pixels are crucial references for image restoration</a:t>
            </a:r>
            <a:endParaRPr lang="zh-CN" altLang="en-US" b="1" dirty="0"/>
          </a:p>
        </p:txBody>
      </p:sp>
      <p:sp>
        <p:nvSpPr>
          <p:cNvPr id="15" name="文本框 14">
            <a:extLst>
              <a:ext uri="{FF2B5EF4-FFF2-40B4-BE49-F238E27FC236}">
                <a16:creationId xmlns:a16="http://schemas.microsoft.com/office/drawing/2014/main" id="{26426722-1EF6-478E-B5B3-60F8E99EFE45}"/>
              </a:ext>
            </a:extLst>
          </p:cNvPr>
          <p:cNvSpPr txBox="1"/>
          <p:nvPr/>
        </p:nvSpPr>
        <p:spPr>
          <a:xfrm>
            <a:off x="3506493" y="3019349"/>
            <a:ext cx="6121152" cy="646331"/>
          </a:xfrm>
          <a:prstGeom prst="rect">
            <a:avLst/>
          </a:prstGeom>
          <a:noFill/>
        </p:spPr>
        <p:txBody>
          <a:bodyPr wrap="square">
            <a:spAutoFit/>
          </a:bodyPr>
          <a:lstStyle/>
          <a:p>
            <a:r>
              <a:rPr lang="en-US" altLang="zh-CN" b="1" dirty="0"/>
              <a:t>we first apply a linear projection layer to each token to increase its feature dimension.</a:t>
            </a:r>
            <a:endParaRPr lang="zh-CN" altLang="en-US" b="1" dirty="0"/>
          </a:p>
        </p:txBody>
      </p:sp>
      <p:sp>
        <p:nvSpPr>
          <p:cNvPr id="17" name="文本框 16">
            <a:extLst>
              <a:ext uri="{FF2B5EF4-FFF2-40B4-BE49-F238E27FC236}">
                <a16:creationId xmlns:a16="http://schemas.microsoft.com/office/drawing/2014/main" id="{B8F7B7FE-211B-4A94-B947-CFE62479DD77}"/>
              </a:ext>
            </a:extLst>
          </p:cNvPr>
          <p:cNvSpPr txBox="1"/>
          <p:nvPr/>
        </p:nvSpPr>
        <p:spPr>
          <a:xfrm>
            <a:off x="3506493" y="4013877"/>
            <a:ext cx="6121152" cy="646331"/>
          </a:xfrm>
          <a:prstGeom prst="rect">
            <a:avLst/>
          </a:prstGeom>
          <a:noFill/>
        </p:spPr>
        <p:txBody>
          <a:bodyPr wrap="square">
            <a:spAutoFit/>
          </a:bodyPr>
          <a:lstStyle/>
          <a:p>
            <a:r>
              <a:rPr lang="en-US" altLang="zh-CN" b="1" dirty="0"/>
              <a:t>we reshape the tokens to 2D feature maps, and use a 3 × 3 depth-wise convolution to capture local information.</a:t>
            </a:r>
            <a:endParaRPr lang="zh-CN" altLang="en-US" b="1" dirty="0"/>
          </a:p>
        </p:txBody>
      </p:sp>
      <p:sp>
        <p:nvSpPr>
          <p:cNvPr id="19" name="文本框 18">
            <a:extLst>
              <a:ext uri="{FF2B5EF4-FFF2-40B4-BE49-F238E27FC236}">
                <a16:creationId xmlns:a16="http://schemas.microsoft.com/office/drawing/2014/main" id="{4AE21841-9AC6-4A9F-B2B9-A7889157A8D6}"/>
              </a:ext>
            </a:extLst>
          </p:cNvPr>
          <p:cNvSpPr txBox="1"/>
          <p:nvPr/>
        </p:nvSpPr>
        <p:spPr>
          <a:xfrm>
            <a:off x="3506493" y="5040784"/>
            <a:ext cx="6121152" cy="1200329"/>
          </a:xfrm>
          <a:prstGeom prst="rect">
            <a:avLst/>
          </a:prstGeom>
          <a:noFill/>
        </p:spPr>
        <p:txBody>
          <a:bodyPr wrap="square">
            <a:spAutoFit/>
          </a:bodyPr>
          <a:lstStyle/>
          <a:p>
            <a:r>
              <a:rPr lang="en-US" altLang="zh-CN" b="1" dirty="0"/>
              <a:t>Then we flatten the features to tokens and shrink the channels via another linear layer to match the dimension of the input channels. We use GELU  as the activation function after each linear/convolution layer</a:t>
            </a:r>
            <a:endParaRPr lang="zh-CN" altLang="en-US" b="1" dirty="0"/>
          </a:p>
        </p:txBody>
      </p:sp>
    </p:spTree>
    <p:extLst>
      <p:ext uri="{BB962C8B-B14F-4D97-AF65-F5344CB8AC3E}">
        <p14:creationId xmlns:p14="http://schemas.microsoft.com/office/powerpoint/2010/main" val="279152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7922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Variants of Skip-Connection</a:t>
            </a:r>
          </a:p>
        </p:txBody>
      </p:sp>
      <p:pic>
        <p:nvPicPr>
          <p:cNvPr id="5" name="图片 4">
            <a:extLst>
              <a:ext uri="{FF2B5EF4-FFF2-40B4-BE49-F238E27FC236}">
                <a16:creationId xmlns:a16="http://schemas.microsoft.com/office/drawing/2014/main" id="{560749CB-78E2-448B-8DF1-612B9A496845}"/>
              </a:ext>
            </a:extLst>
          </p:cNvPr>
          <p:cNvPicPr>
            <a:picLocks noChangeAspect="1"/>
          </p:cNvPicPr>
          <p:nvPr/>
        </p:nvPicPr>
        <p:blipFill>
          <a:blip r:embed="rId6"/>
          <a:stretch>
            <a:fillRect/>
          </a:stretch>
        </p:blipFill>
        <p:spPr>
          <a:xfrm>
            <a:off x="2600" y="1613784"/>
            <a:ext cx="5848525" cy="3458083"/>
          </a:xfrm>
          <a:prstGeom prst="rect">
            <a:avLst/>
          </a:prstGeom>
        </p:spPr>
      </p:pic>
      <p:sp>
        <p:nvSpPr>
          <p:cNvPr id="10" name="文本框 9">
            <a:extLst>
              <a:ext uri="{FF2B5EF4-FFF2-40B4-BE49-F238E27FC236}">
                <a16:creationId xmlns:a16="http://schemas.microsoft.com/office/drawing/2014/main" id="{EC0B4838-9C16-462A-A841-31D8F57E7ADC}"/>
              </a:ext>
            </a:extLst>
          </p:cNvPr>
          <p:cNvSpPr txBox="1"/>
          <p:nvPr/>
        </p:nvSpPr>
        <p:spPr>
          <a:xfrm>
            <a:off x="144259" y="5537258"/>
            <a:ext cx="2146179" cy="369332"/>
          </a:xfrm>
          <a:prstGeom prst="rect">
            <a:avLst/>
          </a:prstGeom>
          <a:noFill/>
        </p:spPr>
        <p:txBody>
          <a:bodyPr wrap="square">
            <a:spAutoFit/>
          </a:bodyPr>
          <a:lstStyle/>
          <a:p>
            <a:r>
              <a:rPr lang="en-US" altLang="zh-CN" b="1" dirty="0"/>
              <a:t>(c.2). </a:t>
            </a:r>
            <a:r>
              <a:rPr lang="en-US" altLang="zh-CN" b="1" dirty="0" err="1"/>
              <a:t>Concat</a:t>
            </a:r>
            <a:r>
              <a:rPr lang="en-US" altLang="zh-CN" b="1" dirty="0"/>
              <a:t>-Skip</a:t>
            </a:r>
            <a:endParaRPr lang="zh-CN" altLang="en-US" b="1" dirty="0"/>
          </a:p>
        </p:txBody>
      </p:sp>
      <p:sp>
        <p:nvSpPr>
          <p:cNvPr id="11" name="文本框 10">
            <a:extLst>
              <a:ext uri="{FF2B5EF4-FFF2-40B4-BE49-F238E27FC236}">
                <a16:creationId xmlns:a16="http://schemas.microsoft.com/office/drawing/2014/main" id="{BE76A645-20C3-4243-9328-F1BE4089FEEA}"/>
              </a:ext>
            </a:extLst>
          </p:cNvPr>
          <p:cNvSpPr txBox="1"/>
          <p:nvPr/>
        </p:nvSpPr>
        <p:spPr>
          <a:xfrm>
            <a:off x="2081451" y="5537258"/>
            <a:ext cx="4763232" cy="382739"/>
          </a:xfrm>
          <a:prstGeom prst="rect">
            <a:avLst/>
          </a:prstGeom>
          <a:noFill/>
        </p:spPr>
        <p:txBody>
          <a:bodyPr wrap="square">
            <a:spAutoFit/>
          </a:bodyPr>
          <a:lstStyle/>
          <a:p>
            <a:r>
              <a:rPr lang="en-US" altLang="zh-CN" b="1" dirty="0"/>
              <a:t>(c.2) Cross-Skip and (c.3) </a:t>
            </a:r>
            <a:r>
              <a:rPr lang="en-US" altLang="zh-CN" b="1" dirty="0" err="1"/>
              <a:t>ConcatCross</a:t>
            </a:r>
            <a:r>
              <a:rPr lang="en-US" altLang="zh-CN" b="1" dirty="0"/>
              <a:t>-Skip</a:t>
            </a:r>
            <a:endParaRPr lang="zh-CN" altLang="en-US" b="1" dirty="0"/>
          </a:p>
        </p:txBody>
      </p:sp>
      <p:sp>
        <p:nvSpPr>
          <p:cNvPr id="13" name="文本框 12">
            <a:extLst>
              <a:ext uri="{FF2B5EF4-FFF2-40B4-BE49-F238E27FC236}">
                <a16:creationId xmlns:a16="http://schemas.microsoft.com/office/drawing/2014/main" id="{6B402DA0-23D1-49EB-A3E2-28C602F21C27}"/>
              </a:ext>
            </a:extLst>
          </p:cNvPr>
          <p:cNvSpPr txBox="1"/>
          <p:nvPr/>
        </p:nvSpPr>
        <p:spPr>
          <a:xfrm>
            <a:off x="5995386" y="1142696"/>
            <a:ext cx="6094520" cy="369332"/>
          </a:xfrm>
          <a:prstGeom prst="rect">
            <a:avLst/>
          </a:prstGeom>
          <a:noFill/>
        </p:spPr>
        <p:txBody>
          <a:bodyPr wrap="square">
            <a:spAutoFit/>
          </a:bodyPr>
          <a:lstStyle/>
          <a:p>
            <a:r>
              <a:rPr lang="en-US" altLang="zh-CN" b="1" dirty="0"/>
              <a:t>Concatenation-based Skip-connection:</a:t>
            </a:r>
            <a:endParaRPr lang="zh-CN" altLang="en-US" b="1" dirty="0"/>
          </a:p>
        </p:txBody>
      </p:sp>
      <p:sp>
        <p:nvSpPr>
          <p:cNvPr id="15" name="文本框 14">
            <a:extLst>
              <a:ext uri="{FF2B5EF4-FFF2-40B4-BE49-F238E27FC236}">
                <a16:creationId xmlns:a16="http://schemas.microsoft.com/office/drawing/2014/main" id="{70E748C0-1D78-48F9-9D96-ED7FFD247DF4}"/>
              </a:ext>
            </a:extLst>
          </p:cNvPr>
          <p:cNvSpPr txBox="1"/>
          <p:nvPr/>
        </p:nvSpPr>
        <p:spPr>
          <a:xfrm>
            <a:off x="6518241" y="1608544"/>
            <a:ext cx="6218808" cy="338554"/>
          </a:xfrm>
          <a:prstGeom prst="rect">
            <a:avLst/>
          </a:prstGeom>
          <a:noFill/>
        </p:spPr>
        <p:txBody>
          <a:bodyPr wrap="square">
            <a:spAutoFit/>
          </a:bodyPr>
          <a:lstStyle/>
          <a:p>
            <a:r>
              <a:rPr lang="en-US" altLang="zh-CN" sz="1600" b="1" dirty="0"/>
              <a:t>Based on the widely-used skip-connection in </a:t>
            </a:r>
            <a:r>
              <a:rPr lang="en-US" altLang="zh-CN" sz="1600" b="1" dirty="0" err="1"/>
              <a:t>UNet</a:t>
            </a:r>
            <a:endParaRPr lang="zh-CN" altLang="en-US" sz="1600" b="1" dirty="0"/>
          </a:p>
        </p:txBody>
      </p:sp>
      <p:sp>
        <p:nvSpPr>
          <p:cNvPr id="17" name="文本框 16">
            <a:extLst>
              <a:ext uri="{FF2B5EF4-FFF2-40B4-BE49-F238E27FC236}">
                <a16:creationId xmlns:a16="http://schemas.microsoft.com/office/drawing/2014/main" id="{A26157E3-45B5-4E66-A473-9FE1D7468FA7}"/>
              </a:ext>
            </a:extLst>
          </p:cNvPr>
          <p:cNvSpPr txBox="1"/>
          <p:nvPr/>
        </p:nvSpPr>
        <p:spPr>
          <a:xfrm>
            <a:off x="5994646" y="2360112"/>
            <a:ext cx="6369728" cy="369332"/>
          </a:xfrm>
          <a:prstGeom prst="rect">
            <a:avLst/>
          </a:prstGeom>
          <a:noFill/>
        </p:spPr>
        <p:txBody>
          <a:bodyPr wrap="square">
            <a:spAutoFit/>
          </a:bodyPr>
          <a:lstStyle/>
          <a:p>
            <a:r>
              <a:rPr lang="en-US" altLang="zh-CN" b="1" dirty="0"/>
              <a:t>Cross-attention as Skip-connection (Cross-Skip):</a:t>
            </a:r>
            <a:endParaRPr lang="zh-CN" altLang="en-US" b="1" dirty="0"/>
          </a:p>
        </p:txBody>
      </p:sp>
      <p:sp>
        <p:nvSpPr>
          <p:cNvPr id="19" name="文本框 18">
            <a:extLst>
              <a:ext uri="{FF2B5EF4-FFF2-40B4-BE49-F238E27FC236}">
                <a16:creationId xmlns:a16="http://schemas.microsoft.com/office/drawing/2014/main" id="{5B5CCB10-B29D-48D5-8D9D-F7371A8F61D7}"/>
              </a:ext>
            </a:extLst>
          </p:cNvPr>
          <p:cNvSpPr txBox="1"/>
          <p:nvPr/>
        </p:nvSpPr>
        <p:spPr>
          <a:xfrm>
            <a:off x="6518241" y="2738729"/>
            <a:ext cx="5502124" cy="830997"/>
          </a:xfrm>
          <a:prstGeom prst="rect">
            <a:avLst/>
          </a:prstGeom>
          <a:noFill/>
        </p:spPr>
        <p:txBody>
          <a:bodyPr wrap="square">
            <a:spAutoFit/>
          </a:bodyPr>
          <a:lstStyle/>
          <a:p>
            <a:r>
              <a:rPr lang="en-US" altLang="zh-CN" sz="1600" b="1" dirty="0"/>
              <a:t>The first self-attention module in this block (the shaded one) is used to seek the self-similarity pixel-wisely from the decoder features</a:t>
            </a:r>
            <a:endParaRPr lang="zh-CN" altLang="en-US" sz="1600" b="1" dirty="0"/>
          </a:p>
        </p:txBody>
      </p:sp>
      <p:sp>
        <p:nvSpPr>
          <p:cNvPr id="21" name="文本框 20">
            <a:extLst>
              <a:ext uri="{FF2B5EF4-FFF2-40B4-BE49-F238E27FC236}">
                <a16:creationId xmlns:a16="http://schemas.microsoft.com/office/drawing/2014/main" id="{767EDE05-94C6-44C8-B588-2C8D1A69D82D}"/>
              </a:ext>
            </a:extLst>
          </p:cNvPr>
          <p:cNvSpPr txBox="1"/>
          <p:nvPr/>
        </p:nvSpPr>
        <p:spPr>
          <a:xfrm>
            <a:off x="6518241" y="4669962"/>
            <a:ext cx="5571665" cy="830997"/>
          </a:xfrm>
          <a:prstGeom prst="rect">
            <a:avLst/>
          </a:prstGeom>
          <a:noFill/>
        </p:spPr>
        <p:txBody>
          <a:bodyPr wrap="square">
            <a:spAutoFit/>
          </a:bodyPr>
          <a:lstStyle/>
          <a:p>
            <a:r>
              <a:rPr lang="en-US" altLang="zh-CN" sz="1600" b="1" dirty="0"/>
              <a:t>concatenate the features El from the encoder and Dl−1 from the decoder as the keys and values, while the queries are only from the decoder.</a:t>
            </a:r>
            <a:endParaRPr lang="zh-CN" altLang="en-US" sz="1600" b="1" dirty="0"/>
          </a:p>
        </p:txBody>
      </p:sp>
      <p:sp>
        <p:nvSpPr>
          <p:cNvPr id="23" name="文本框 22">
            <a:extLst>
              <a:ext uri="{FF2B5EF4-FFF2-40B4-BE49-F238E27FC236}">
                <a16:creationId xmlns:a16="http://schemas.microsoft.com/office/drawing/2014/main" id="{39B557E7-AE46-4C5B-BDCC-7E5FCFB71C4C}"/>
              </a:ext>
            </a:extLst>
          </p:cNvPr>
          <p:cNvSpPr txBox="1"/>
          <p:nvPr/>
        </p:nvSpPr>
        <p:spPr>
          <a:xfrm>
            <a:off x="5963530" y="3973739"/>
            <a:ext cx="6369728" cy="646331"/>
          </a:xfrm>
          <a:prstGeom prst="rect">
            <a:avLst/>
          </a:prstGeom>
          <a:noFill/>
        </p:spPr>
        <p:txBody>
          <a:bodyPr wrap="square">
            <a:spAutoFit/>
          </a:bodyPr>
          <a:lstStyle/>
          <a:p>
            <a:r>
              <a:rPr lang="en-US" altLang="zh-CN" b="1" dirty="0"/>
              <a:t>Concatenation-based Cross-attention as Skip-connection (</a:t>
            </a:r>
            <a:r>
              <a:rPr lang="en-US" altLang="zh-CN" b="1" dirty="0" err="1"/>
              <a:t>ConcatCross</a:t>
            </a:r>
            <a:r>
              <a:rPr lang="en-US" altLang="zh-CN" b="1" dirty="0"/>
              <a:t>-Skip):</a:t>
            </a:r>
            <a:endParaRPr lang="zh-CN" altLang="en-US" b="1" dirty="0"/>
          </a:p>
        </p:txBody>
      </p:sp>
    </p:spTree>
    <p:extLst>
      <p:ext uri="{BB962C8B-B14F-4D97-AF65-F5344CB8AC3E}">
        <p14:creationId xmlns:p14="http://schemas.microsoft.com/office/powerpoint/2010/main" val="3717354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sp>
        <p:nvSpPr>
          <p:cNvPr id="7" name="文本框 6">
            <a:extLst>
              <a:ext uri="{FF2B5EF4-FFF2-40B4-BE49-F238E27FC236}">
                <a16:creationId xmlns:a16="http://schemas.microsoft.com/office/drawing/2014/main" id="{90C02452-BB05-4730-826F-1180965C3558}"/>
              </a:ext>
            </a:extLst>
          </p:cNvPr>
          <p:cNvSpPr txBox="1"/>
          <p:nvPr/>
        </p:nvSpPr>
        <p:spPr>
          <a:xfrm>
            <a:off x="608170" y="1751574"/>
            <a:ext cx="3590968" cy="1200329"/>
          </a:xfrm>
          <a:prstGeom prst="rect">
            <a:avLst/>
          </a:prstGeom>
          <a:noFill/>
        </p:spPr>
        <p:txBody>
          <a:bodyPr wrap="square">
            <a:spAutoFit/>
          </a:bodyPr>
          <a:lstStyle/>
          <a:p>
            <a:r>
              <a:rPr lang="en-US" altLang="zh-CN" b="1" dirty="0"/>
              <a:t>Randomly augment the training samples using the horizontal flipping and rotate the images by 90◦ , 180◦ , or 270◦</a:t>
            </a:r>
            <a:endParaRPr lang="zh-CN" altLang="en-US" b="1" dirty="0"/>
          </a:p>
        </p:txBody>
      </p:sp>
      <p:sp>
        <p:nvSpPr>
          <p:cNvPr id="10" name="文本框 9">
            <a:extLst>
              <a:ext uri="{FF2B5EF4-FFF2-40B4-BE49-F238E27FC236}">
                <a16:creationId xmlns:a16="http://schemas.microsoft.com/office/drawing/2014/main" id="{501C8461-27A4-44CE-9874-8CCB4B25F76C}"/>
              </a:ext>
            </a:extLst>
          </p:cNvPr>
          <p:cNvSpPr txBox="1"/>
          <p:nvPr/>
        </p:nvSpPr>
        <p:spPr>
          <a:xfrm>
            <a:off x="430617" y="3602153"/>
            <a:ext cx="4460979" cy="646331"/>
          </a:xfrm>
          <a:prstGeom prst="rect">
            <a:avLst/>
          </a:prstGeom>
          <a:noFill/>
        </p:spPr>
        <p:txBody>
          <a:bodyPr wrap="square">
            <a:spAutoFit/>
          </a:bodyPr>
          <a:lstStyle/>
          <a:p>
            <a:r>
              <a:rPr lang="en-US" altLang="zh-CN" b="1" dirty="0"/>
              <a:t>set the window size to 8×8 in all </a:t>
            </a:r>
            <a:r>
              <a:rPr lang="en-US" altLang="zh-CN" b="1" dirty="0" err="1"/>
              <a:t>LeWin</a:t>
            </a:r>
            <a:r>
              <a:rPr lang="en-US" altLang="zh-CN" b="1" dirty="0"/>
              <a:t> Transformer blocks</a:t>
            </a:r>
            <a:endParaRPr lang="zh-CN" altLang="en-US" b="1" dirty="0"/>
          </a:p>
        </p:txBody>
      </p:sp>
      <p:sp>
        <p:nvSpPr>
          <p:cNvPr id="11" name="文本框 10">
            <a:extLst>
              <a:ext uri="{FF2B5EF4-FFF2-40B4-BE49-F238E27FC236}">
                <a16:creationId xmlns:a16="http://schemas.microsoft.com/office/drawing/2014/main" id="{1C48ACD5-6538-481B-BC0C-052D69794D27}"/>
              </a:ext>
            </a:extLst>
          </p:cNvPr>
          <p:cNvSpPr txBox="1"/>
          <p:nvPr/>
        </p:nvSpPr>
        <p:spPr>
          <a:xfrm>
            <a:off x="267311" y="4585848"/>
            <a:ext cx="4861400" cy="923330"/>
          </a:xfrm>
          <a:prstGeom prst="rect">
            <a:avLst/>
          </a:prstGeom>
          <a:noFill/>
        </p:spPr>
        <p:txBody>
          <a:bodyPr wrap="square">
            <a:spAutoFit/>
          </a:bodyPr>
          <a:lstStyle/>
          <a:p>
            <a:r>
              <a:rPr lang="en-US" altLang="zh-CN" b="1" dirty="0" err="1"/>
              <a:t>Uformer</a:t>
            </a:r>
            <a:r>
              <a:rPr lang="en-US" altLang="zh-CN" b="1" dirty="0"/>
              <a:t> for 250 epochs with batch size 32 and input image size 128 × 128 on 2 NVIDIA V100 GPUs</a:t>
            </a:r>
            <a:endParaRPr lang="zh-CN" altLang="en-US" b="1" dirty="0"/>
          </a:p>
        </p:txBody>
      </p:sp>
      <p:pic>
        <p:nvPicPr>
          <p:cNvPr id="13" name="图片 12">
            <a:extLst>
              <a:ext uri="{FF2B5EF4-FFF2-40B4-BE49-F238E27FC236}">
                <a16:creationId xmlns:a16="http://schemas.microsoft.com/office/drawing/2014/main" id="{A7AEE746-E3D8-4F1E-B960-43D5094CADD9}"/>
              </a:ext>
            </a:extLst>
          </p:cNvPr>
          <p:cNvPicPr>
            <a:picLocks noChangeAspect="1"/>
          </p:cNvPicPr>
          <p:nvPr/>
        </p:nvPicPr>
        <p:blipFill>
          <a:blip r:embed="rId6"/>
          <a:stretch>
            <a:fillRect/>
          </a:stretch>
        </p:blipFill>
        <p:spPr>
          <a:xfrm>
            <a:off x="5128711" y="1571418"/>
            <a:ext cx="6962127" cy="4707800"/>
          </a:xfrm>
          <a:prstGeom prst="rect">
            <a:avLst/>
          </a:prstGeom>
        </p:spPr>
      </p:pic>
    </p:spTree>
    <p:extLst>
      <p:ext uri="{BB962C8B-B14F-4D97-AF65-F5344CB8AC3E}">
        <p14:creationId xmlns:p14="http://schemas.microsoft.com/office/powerpoint/2010/main" val="4262003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sp>
        <p:nvSpPr>
          <p:cNvPr id="7" name="文本框 6">
            <a:extLst>
              <a:ext uri="{FF2B5EF4-FFF2-40B4-BE49-F238E27FC236}">
                <a16:creationId xmlns:a16="http://schemas.microsoft.com/office/drawing/2014/main" id="{FC01D54B-52B7-4503-A16D-A0B99E564331}"/>
              </a:ext>
            </a:extLst>
          </p:cNvPr>
          <p:cNvSpPr txBox="1"/>
          <p:nvPr/>
        </p:nvSpPr>
        <p:spPr>
          <a:xfrm>
            <a:off x="747944" y="1231122"/>
            <a:ext cx="6094520" cy="369332"/>
          </a:xfrm>
          <a:prstGeom prst="rect">
            <a:avLst/>
          </a:prstGeom>
          <a:noFill/>
        </p:spPr>
        <p:txBody>
          <a:bodyPr wrap="square">
            <a:spAutoFit/>
          </a:bodyPr>
          <a:lstStyle/>
          <a:p>
            <a:r>
              <a:rPr lang="en-US" altLang="zh-CN" b="1" dirty="0"/>
              <a:t>Transformer vs. convolution.</a:t>
            </a:r>
            <a:endParaRPr lang="zh-CN" altLang="en-US" b="1" dirty="0"/>
          </a:p>
        </p:txBody>
      </p:sp>
      <p:sp>
        <p:nvSpPr>
          <p:cNvPr id="10" name="文本框 9">
            <a:extLst>
              <a:ext uri="{FF2B5EF4-FFF2-40B4-BE49-F238E27FC236}">
                <a16:creationId xmlns:a16="http://schemas.microsoft.com/office/drawing/2014/main" id="{2AF746E1-B826-4BFD-AF18-5796F7A1D009}"/>
              </a:ext>
            </a:extLst>
          </p:cNvPr>
          <p:cNvSpPr txBox="1"/>
          <p:nvPr/>
        </p:nvSpPr>
        <p:spPr>
          <a:xfrm>
            <a:off x="747944" y="1645398"/>
            <a:ext cx="6094520" cy="1477328"/>
          </a:xfrm>
          <a:prstGeom prst="rect">
            <a:avLst/>
          </a:prstGeom>
          <a:noFill/>
        </p:spPr>
        <p:txBody>
          <a:bodyPr wrap="square">
            <a:spAutoFit/>
          </a:bodyPr>
          <a:lstStyle/>
          <a:p>
            <a:r>
              <a:rPr lang="en-US" altLang="zh-CN" b="1" dirty="0"/>
              <a:t>replace all the </a:t>
            </a:r>
            <a:r>
              <a:rPr lang="en-US" altLang="zh-CN" b="1" dirty="0" err="1"/>
              <a:t>LeWin</a:t>
            </a:r>
            <a:r>
              <a:rPr lang="en-US" altLang="zh-CN" b="1" dirty="0"/>
              <a:t> Transformer blocks in </a:t>
            </a:r>
            <a:r>
              <a:rPr lang="en-US" altLang="zh-CN" b="1" dirty="0" err="1"/>
              <a:t>Uformer</a:t>
            </a:r>
            <a:r>
              <a:rPr lang="en-US" altLang="zh-CN" b="1" dirty="0"/>
              <a:t> with the convolution-based </a:t>
            </a:r>
            <a:r>
              <a:rPr lang="en-US" altLang="zh-CN" b="1" dirty="0" err="1"/>
              <a:t>ResBlocks</a:t>
            </a:r>
            <a:r>
              <a:rPr lang="en-US" altLang="zh-CN" b="1" dirty="0"/>
              <a:t>, resulting in the so-called "</a:t>
            </a:r>
            <a:r>
              <a:rPr lang="en-US" altLang="zh-CN" b="1" dirty="0" err="1"/>
              <a:t>UNet</a:t>
            </a:r>
            <a:r>
              <a:rPr lang="en-US" altLang="zh-CN" b="1" dirty="0"/>
              <a:t>", while keeping all others unchanged. feature concatenation (</a:t>
            </a:r>
            <a:r>
              <a:rPr lang="en-US" altLang="zh-CN" b="1" dirty="0" err="1"/>
              <a:t>Concat</a:t>
            </a:r>
            <a:r>
              <a:rPr lang="en-US" altLang="zh-CN" b="1" dirty="0"/>
              <a:t>-Skip) as the default skip-connection method.</a:t>
            </a:r>
            <a:endParaRPr lang="zh-CN" altLang="en-US" b="1" dirty="0"/>
          </a:p>
        </p:txBody>
      </p:sp>
      <p:sp>
        <p:nvSpPr>
          <p:cNvPr id="13" name="文本框 12">
            <a:extLst>
              <a:ext uri="{FF2B5EF4-FFF2-40B4-BE49-F238E27FC236}">
                <a16:creationId xmlns:a16="http://schemas.microsoft.com/office/drawing/2014/main" id="{E85A9373-EC97-4242-AA51-0DF3274F13EF}"/>
              </a:ext>
            </a:extLst>
          </p:cNvPr>
          <p:cNvSpPr txBox="1"/>
          <p:nvPr/>
        </p:nvSpPr>
        <p:spPr>
          <a:xfrm>
            <a:off x="747944" y="3300134"/>
            <a:ext cx="6094520" cy="369332"/>
          </a:xfrm>
          <a:prstGeom prst="rect">
            <a:avLst/>
          </a:prstGeom>
          <a:noFill/>
        </p:spPr>
        <p:txBody>
          <a:bodyPr wrap="square">
            <a:spAutoFit/>
          </a:bodyPr>
          <a:lstStyle/>
          <a:p>
            <a:r>
              <a:rPr lang="en-US" altLang="zh-CN" b="1" dirty="0"/>
              <a:t>Hierarchical structure vs. single scale</a:t>
            </a:r>
            <a:endParaRPr lang="zh-CN" altLang="en-US" b="1" dirty="0"/>
          </a:p>
        </p:txBody>
      </p:sp>
      <p:sp>
        <p:nvSpPr>
          <p:cNvPr id="15" name="文本框 14">
            <a:extLst>
              <a:ext uri="{FF2B5EF4-FFF2-40B4-BE49-F238E27FC236}">
                <a16:creationId xmlns:a16="http://schemas.microsoft.com/office/drawing/2014/main" id="{BE78EFEE-2E56-42CA-87F8-8C764E56A071}"/>
              </a:ext>
            </a:extLst>
          </p:cNvPr>
          <p:cNvSpPr txBox="1"/>
          <p:nvPr/>
        </p:nvSpPr>
        <p:spPr>
          <a:xfrm>
            <a:off x="747944" y="3841937"/>
            <a:ext cx="6094520" cy="2585323"/>
          </a:xfrm>
          <a:prstGeom prst="rect">
            <a:avLst/>
          </a:prstGeom>
          <a:noFill/>
        </p:spPr>
        <p:txBody>
          <a:bodyPr wrap="square">
            <a:spAutoFit/>
          </a:bodyPr>
          <a:lstStyle/>
          <a:p>
            <a:r>
              <a:rPr lang="en-US" altLang="zh-CN" b="1" dirty="0"/>
              <a:t>build a </a:t>
            </a:r>
            <a:r>
              <a:rPr lang="en-US" altLang="zh-CN" b="1" dirty="0" err="1"/>
              <a:t>ViT</a:t>
            </a:r>
            <a:r>
              <a:rPr lang="en-US" altLang="zh-CN" b="1" dirty="0"/>
              <a:t>-based architecture which only contains a single scale of the feature maps for image denoising. This architecture employs a head of two convolution layers for extracting features from the input image and also a tail of two convolution layers for the output. 12 standard Transformer blocks are used between the head and the tail. We train the </a:t>
            </a:r>
            <a:r>
              <a:rPr lang="en-US" altLang="zh-CN" b="1" dirty="0" err="1"/>
              <a:t>ViT</a:t>
            </a:r>
            <a:r>
              <a:rPr lang="en-US" altLang="zh-CN" b="1" dirty="0"/>
              <a:t> with the hidden dimension of 256 on patch size 16 × 16. The results are presented in Table 1(b)</a:t>
            </a:r>
            <a:endParaRPr lang="zh-CN" altLang="en-US" b="1" dirty="0"/>
          </a:p>
        </p:txBody>
      </p:sp>
      <p:pic>
        <p:nvPicPr>
          <p:cNvPr id="17" name="图片 16">
            <a:extLst>
              <a:ext uri="{FF2B5EF4-FFF2-40B4-BE49-F238E27FC236}">
                <a16:creationId xmlns:a16="http://schemas.microsoft.com/office/drawing/2014/main" id="{63FA82F5-A2AC-43D1-8BD0-F12E37DE9C42}"/>
              </a:ext>
            </a:extLst>
          </p:cNvPr>
          <p:cNvPicPr>
            <a:picLocks noChangeAspect="1"/>
          </p:cNvPicPr>
          <p:nvPr/>
        </p:nvPicPr>
        <p:blipFill>
          <a:blip r:embed="rId6"/>
          <a:stretch>
            <a:fillRect/>
          </a:stretch>
        </p:blipFill>
        <p:spPr>
          <a:xfrm>
            <a:off x="6924272" y="1274537"/>
            <a:ext cx="3629025" cy="1762125"/>
          </a:xfrm>
          <a:prstGeom prst="rect">
            <a:avLst/>
          </a:prstGeom>
        </p:spPr>
      </p:pic>
      <p:pic>
        <p:nvPicPr>
          <p:cNvPr id="19" name="图片 18">
            <a:extLst>
              <a:ext uri="{FF2B5EF4-FFF2-40B4-BE49-F238E27FC236}">
                <a16:creationId xmlns:a16="http://schemas.microsoft.com/office/drawing/2014/main" id="{654746F1-4BB0-4789-AE66-7AA2B6C8BB94}"/>
              </a:ext>
            </a:extLst>
          </p:cNvPr>
          <p:cNvPicPr>
            <a:picLocks noChangeAspect="1"/>
          </p:cNvPicPr>
          <p:nvPr/>
        </p:nvPicPr>
        <p:blipFill>
          <a:blip r:embed="rId7"/>
          <a:stretch>
            <a:fillRect/>
          </a:stretch>
        </p:blipFill>
        <p:spPr>
          <a:xfrm>
            <a:off x="7375910" y="3821339"/>
            <a:ext cx="3743325" cy="1895475"/>
          </a:xfrm>
          <a:prstGeom prst="rect">
            <a:avLst/>
          </a:prstGeom>
        </p:spPr>
      </p:pic>
    </p:spTree>
    <p:extLst>
      <p:ext uri="{BB962C8B-B14F-4D97-AF65-F5344CB8AC3E}">
        <p14:creationId xmlns:p14="http://schemas.microsoft.com/office/powerpoint/2010/main" val="828468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sp>
        <p:nvSpPr>
          <p:cNvPr id="7" name="文本框 6">
            <a:extLst>
              <a:ext uri="{FF2B5EF4-FFF2-40B4-BE49-F238E27FC236}">
                <a16:creationId xmlns:a16="http://schemas.microsoft.com/office/drawing/2014/main" id="{82F4AB5E-66D3-4BBF-9DCB-518783E2B8F9}"/>
              </a:ext>
            </a:extLst>
          </p:cNvPr>
          <p:cNvSpPr txBox="1"/>
          <p:nvPr/>
        </p:nvSpPr>
        <p:spPr>
          <a:xfrm>
            <a:off x="608170" y="1183268"/>
            <a:ext cx="6094520" cy="369332"/>
          </a:xfrm>
          <a:prstGeom prst="rect">
            <a:avLst/>
          </a:prstGeom>
          <a:noFill/>
        </p:spPr>
        <p:txBody>
          <a:bodyPr wrap="square">
            <a:spAutoFit/>
          </a:bodyPr>
          <a:lstStyle/>
          <a:p>
            <a:r>
              <a:rPr lang="en-US" altLang="zh-CN" b="1" dirty="0"/>
              <a:t>Which skip-connection is better?</a:t>
            </a:r>
            <a:endParaRPr lang="zh-CN" altLang="en-US" b="1" dirty="0"/>
          </a:p>
        </p:txBody>
      </p:sp>
      <p:sp>
        <p:nvSpPr>
          <p:cNvPr id="11" name="文本框 10">
            <a:extLst>
              <a:ext uri="{FF2B5EF4-FFF2-40B4-BE49-F238E27FC236}">
                <a16:creationId xmlns:a16="http://schemas.microsoft.com/office/drawing/2014/main" id="{E83DBF2E-A9E6-4525-A25B-0C56FA738EA1}"/>
              </a:ext>
            </a:extLst>
          </p:cNvPr>
          <p:cNvSpPr txBox="1"/>
          <p:nvPr/>
        </p:nvSpPr>
        <p:spPr>
          <a:xfrm>
            <a:off x="2286025" y="4306531"/>
            <a:ext cx="6094520" cy="369332"/>
          </a:xfrm>
          <a:prstGeom prst="rect">
            <a:avLst/>
          </a:prstGeom>
          <a:noFill/>
        </p:spPr>
        <p:txBody>
          <a:bodyPr wrap="square">
            <a:spAutoFit/>
          </a:bodyPr>
          <a:lstStyle/>
          <a:p>
            <a:r>
              <a:rPr lang="en-US" altLang="zh-CN" b="1" dirty="0"/>
              <a:t>Where to enhance locality?</a:t>
            </a:r>
            <a:endParaRPr lang="zh-CN" altLang="en-US" b="1" dirty="0"/>
          </a:p>
        </p:txBody>
      </p:sp>
      <p:sp>
        <p:nvSpPr>
          <p:cNvPr id="17" name="文本框 16">
            <a:extLst>
              <a:ext uri="{FF2B5EF4-FFF2-40B4-BE49-F238E27FC236}">
                <a16:creationId xmlns:a16="http://schemas.microsoft.com/office/drawing/2014/main" id="{BF00A608-EA4E-4854-9227-3707F7356EEE}"/>
              </a:ext>
            </a:extLst>
          </p:cNvPr>
          <p:cNvSpPr txBox="1"/>
          <p:nvPr/>
        </p:nvSpPr>
        <p:spPr>
          <a:xfrm>
            <a:off x="6032607" y="1282892"/>
            <a:ext cx="3355710" cy="369332"/>
          </a:xfrm>
          <a:prstGeom prst="rect">
            <a:avLst/>
          </a:prstGeom>
          <a:noFill/>
        </p:spPr>
        <p:txBody>
          <a:bodyPr wrap="square">
            <a:spAutoFit/>
          </a:bodyPr>
          <a:lstStyle/>
          <a:p>
            <a:r>
              <a:rPr lang="en-US" altLang="zh-CN" b="1" dirty="0"/>
              <a:t>Is shifted window important?</a:t>
            </a:r>
            <a:endParaRPr lang="zh-CN" altLang="en-US" b="1" dirty="0"/>
          </a:p>
        </p:txBody>
      </p:sp>
      <p:pic>
        <p:nvPicPr>
          <p:cNvPr id="19" name="图片 18">
            <a:extLst>
              <a:ext uri="{FF2B5EF4-FFF2-40B4-BE49-F238E27FC236}">
                <a16:creationId xmlns:a16="http://schemas.microsoft.com/office/drawing/2014/main" id="{656C7AEB-DB5C-4902-B08B-3FED74FD0573}"/>
              </a:ext>
            </a:extLst>
          </p:cNvPr>
          <p:cNvPicPr>
            <a:picLocks noChangeAspect="1"/>
          </p:cNvPicPr>
          <p:nvPr/>
        </p:nvPicPr>
        <p:blipFill>
          <a:blip r:embed="rId6"/>
          <a:stretch>
            <a:fillRect/>
          </a:stretch>
        </p:blipFill>
        <p:spPr>
          <a:xfrm>
            <a:off x="974832" y="1693720"/>
            <a:ext cx="5057775" cy="1571625"/>
          </a:xfrm>
          <a:prstGeom prst="rect">
            <a:avLst/>
          </a:prstGeom>
        </p:spPr>
      </p:pic>
      <p:pic>
        <p:nvPicPr>
          <p:cNvPr id="21" name="图片 20">
            <a:extLst>
              <a:ext uri="{FF2B5EF4-FFF2-40B4-BE49-F238E27FC236}">
                <a16:creationId xmlns:a16="http://schemas.microsoft.com/office/drawing/2014/main" id="{1B7EBEBA-7D0C-4D1B-9A75-E3DE877C5AB1}"/>
              </a:ext>
            </a:extLst>
          </p:cNvPr>
          <p:cNvPicPr>
            <a:picLocks noChangeAspect="1"/>
          </p:cNvPicPr>
          <p:nvPr/>
        </p:nvPicPr>
        <p:blipFill>
          <a:blip r:embed="rId7"/>
          <a:stretch>
            <a:fillRect/>
          </a:stretch>
        </p:blipFill>
        <p:spPr>
          <a:xfrm>
            <a:off x="6208395" y="1866943"/>
            <a:ext cx="2867025" cy="1609725"/>
          </a:xfrm>
          <a:prstGeom prst="rect">
            <a:avLst/>
          </a:prstGeom>
        </p:spPr>
      </p:pic>
      <p:pic>
        <p:nvPicPr>
          <p:cNvPr id="23" name="图片 22">
            <a:extLst>
              <a:ext uri="{FF2B5EF4-FFF2-40B4-BE49-F238E27FC236}">
                <a16:creationId xmlns:a16="http://schemas.microsoft.com/office/drawing/2014/main" id="{F7BE8D42-A4F7-45A3-BAF1-17744BFEE6B0}"/>
              </a:ext>
            </a:extLst>
          </p:cNvPr>
          <p:cNvPicPr>
            <a:picLocks noChangeAspect="1"/>
          </p:cNvPicPr>
          <p:nvPr/>
        </p:nvPicPr>
        <p:blipFill>
          <a:blip r:embed="rId8"/>
          <a:stretch>
            <a:fillRect/>
          </a:stretch>
        </p:blipFill>
        <p:spPr>
          <a:xfrm>
            <a:off x="1489736" y="4840996"/>
            <a:ext cx="5762625" cy="1485900"/>
          </a:xfrm>
          <a:prstGeom prst="rect">
            <a:avLst/>
          </a:prstGeom>
        </p:spPr>
      </p:pic>
      <p:sp>
        <p:nvSpPr>
          <p:cNvPr id="12" name="文本框 11">
            <a:extLst>
              <a:ext uri="{FF2B5EF4-FFF2-40B4-BE49-F238E27FC236}">
                <a16:creationId xmlns:a16="http://schemas.microsoft.com/office/drawing/2014/main" id="{5CEA2E35-BDA7-4F3B-BF80-20D56FD3A3AF}"/>
              </a:ext>
            </a:extLst>
          </p:cNvPr>
          <p:cNvSpPr txBox="1"/>
          <p:nvPr/>
        </p:nvSpPr>
        <p:spPr>
          <a:xfrm>
            <a:off x="7252361" y="4916115"/>
            <a:ext cx="4328160" cy="1200329"/>
          </a:xfrm>
          <a:prstGeom prst="rect">
            <a:avLst/>
          </a:prstGeom>
          <a:noFill/>
        </p:spPr>
        <p:txBody>
          <a:bodyPr wrap="square">
            <a:spAutoFit/>
          </a:bodyPr>
          <a:lstStyle/>
          <a:p>
            <a:r>
              <a:rPr lang="en-US" altLang="zh-CN" b="1" dirty="0"/>
              <a:t>Compares the results of no locality enhancement and enhancing locality in the self-attention calculation [9] or the feed-forward network</a:t>
            </a:r>
            <a:endParaRPr lang="zh-CN" altLang="en-US" b="1" dirty="0"/>
          </a:p>
        </p:txBody>
      </p:sp>
      <p:sp>
        <p:nvSpPr>
          <p:cNvPr id="14" name="文本框 13">
            <a:extLst>
              <a:ext uri="{FF2B5EF4-FFF2-40B4-BE49-F238E27FC236}">
                <a16:creationId xmlns:a16="http://schemas.microsoft.com/office/drawing/2014/main" id="{B93756E1-D43C-4D2C-893E-36C5C459440A}"/>
              </a:ext>
            </a:extLst>
          </p:cNvPr>
          <p:cNvSpPr txBox="1"/>
          <p:nvPr/>
        </p:nvSpPr>
        <p:spPr>
          <a:xfrm>
            <a:off x="9172838" y="1873738"/>
            <a:ext cx="3019162" cy="1200329"/>
          </a:xfrm>
          <a:prstGeom prst="rect">
            <a:avLst/>
          </a:prstGeom>
          <a:noFill/>
        </p:spPr>
        <p:txBody>
          <a:bodyPr wrap="square">
            <a:spAutoFit/>
          </a:bodyPr>
          <a:lstStyle/>
          <a:p>
            <a:r>
              <a:rPr lang="en-US" altLang="zh-CN" b="1" dirty="0"/>
              <a:t>The results of whether to use the shifted window(</a:t>
            </a:r>
            <a:r>
              <a:rPr lang="en-US" altLang="zh-CN" b="1" dirty="0" err="1"/>
              <a:t>Swin</a:t>
            </a:r>
            <a:r>
              <a:rPr lang="en-US" altLang="zh-CN" b="1" dirty="0"/>
              <a:t> Transformer) design in </a:t>
            </a:r>
            <a:r>
              <a:rPr lang="en-US" altLang="zh-CN" b="1" dirty="0" err="1"/>
              <a:t>Uformer</a:t>
            </a:r>
            <a:endParaRPr lang="zh-CN" altLang="en-US" b="1" dirty="0"/>
          </a:p>
        </p:txBody>
      </p:sp>
    </p:spTree>
    <p:extLst>
      <p:ext uri="{BB962C8B-B14F-4D97-AF65-F5344CB8AC3E}">
        <p14:creationId xmlns:p14="http://schemas.microsoft.com/office/powerpoint/2010/main" val="1729494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372E213C-0EBA-465E-A361-DA749CFE20B0}"/>
              </a:ext>
            </a:extLst>
          </p:cNvPr>
          <p:cNvPicPr>
            <a:picLocks noChangeAspect="1"/>
          </p:cNvPicPr>
          <p:nvPr/>
        </p:nvPicPr>
        <p:blipFill>
          <a:blip r:embed="rId6"/>
          <a:stretch>
            <a:fillRect/>
          </a:stretch>
        </p:blipFill>
        <p:spPr>
          <a:xfrm>
            <a:off x="608170" y="1223588"/>
            <a:ext cx="11490236" cy="4410823"/>
          </a:xfrm>
          <a:prstGeom prst="rect">
            <a:avLst/>
          </a:prstGeom>
        </p:spPr>
      </p:pic>
    </p:spTree>
    <p:extLst>
      <p:ext uri="{BB962C8B-B14F-4D97-AF65-F5344CB8AC3E}">
        <p14:creationId xmlns:p14="http://schemas.microsoft.com/office/powerpoint/2010/main" val="575111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8AC9FBC4-01C5-4148-9290-C310D4B18813}"/>
              </a:ext>
            </a:extLst>
          </p:cNvPr>
          <p:cNvPicPr>
            <a:picLocks noChangeAspect="1"/>
          </p:cNvPicPr>
          <p:nvPr/>
        </p:nvPicPr>
        <p:blipFill>
          <a:blip r:embed="rId6"/>
          <a:stretch>
            <a:fillRect/>
          </a:stretch>
        </p:blipFill>
        <p:spPr>
          <a:xfrm>
            <a:off x="2189657" y="938002"/>
            <a:ext cx="8059944" cy="5919998"/>
          </a:xfrm>
          <a:prstGeom prst="rect">
            <a:avLst/>
          </a:prstGeom>
        </p:spPr>
      </p:pic>
      <p:sp>
        <p:nvSpPr>
          <p:cNvPr id="7" name="文本框 6">
            <a:extLst>
              <a:ext uri="{FF2B5EF4-FFF2-40B4-BE49-F238E27FC236}">
                <a16:creationId xmlns:a16="http://schemas.microsoft.com/office/drawing/2014/main" id="{695E0B16-B701-45BE-9F23-B44F44105351}"/>
              </a:ext>
            </a:extLst>
          </p:cNvPr>
          <p:cNvSpPr txBox="1"/>
          <p:nvPr/>
        </p:nvSpPr>
        <p:spPr>
          <a:xfrm>
            <a:off x="247258" y="3116464"/>
            <a:ext cx="2337955" cy="1200329"/>
          </a:xfrm>
          <a:prstGeom prst="rect">
            <a:avLst/>
          </a:prstGeom>
          <a:noFill/>
        </p:spPr>
        <p:txBody>
          <a:bodyPr wrap="square" rtlCol="0">
            <a:spAutoFit/>
          </a:bodyPr>
          <a:lstStyle/>
          <a:p>
            <a:r>
              <a:rPr lang="en-US" altLang="zh-CN" b="1" dirty="0"/>
              <a:t>remove the rain successfully while introducing fewer artifacts</a:t>
            </a:r>
            <a:endParaRPr lang="zh-CN" altLang="en-US" b="1" dirty="0"/>
          </a:p>
        </p:txBody>
      </p:sp>
      <p:sp>
        <p:nvSpPr>
          <p:cNvPr id="8" name="文本框 7">
            <a:extLst>
              <a:ext uri="{FF2B5EF4-FFF2-40B4-BE49-F238E27FC236}">
                <a16:creationId xmlns:a16="http://schemas.microsoft.com/office/drawing/2014/main" id="{1B7F977C-1D86-4A26-97A2-34D1E241FE1B}"/>
              </a:ext>
            </a:extLst>
          </p:cNvPr>
          <p:cNvSpPr txBox="1"/>
          <p:nvPr/>
        </p:nvSpPr>
        <p:spPr>
          <a:xfrm>
            <a:off x="229936" y="4521595"/>
            <a:ext cx="2337955" cy="646331"/>
          </a:xfrm>
          <a:prstGeom prst="rect">
            <a:avLst/>
          </a:prstGeom>
          <a:noFill/>
        </p:spPr>
        <p:txBody>
          <a:bodyPr wrap="square" rtlCol="0">
            <a:spAutoFit/>
          </a:bodyPr>
          <a:lstStyle/>
          <a:p>
            <a:r>
              <a:rPr lang="en-US" altLang="zh-CN" b="1" dirty="0" err="1"/>
              <a:t>SPANet</a:t>
            </a:r>
            <a:r>
              <a:rPr lang="en-US" altLang="zh-CN" b="1" dirty="0"/>
              <a:t> CVPR2019</a:t>
            </a:r>
          </a:p>
          <a:p>
            <a:r>
              <a:rPr lang="en-US" altLang="zh-CN" b="1" dirty="0" err="1"/>
              <a:t>RCDNet</a:t>
            </a:r>
            <a:r>
              <a:rPr lang="en-US" altLang="zh-CN" b="1" dirty="0"/>
              <a:t> CVPR2020</a:t>
            </a:r>
            <a:endParaRPr lang="zh-CN" altLang="en-US" b="1" dirty="0"/>
          </a:p>
        </p:txBody>
      </p:sp>
    </p:spTree>
    <p:extLst>
      <p:ext uri="{BB962C8B-B14F-4D97-AF65-F5344CB8AC3E}">
        <p14:creationId xmlns:p14="http://schemas.microsoft.com/office/powerpoint/2010/main" val="1631983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613EBC38-007E-4263-B224-1D7447119467}"/>
              </a:ext>
            </a:extLst>
          </p:cNvPr>
          <p:cNvPicPr>
            <a:picLocks noChangeAspect="1"/>
          </p:cNvPicPr>
          <p:nvPr/>
        </p:nvPicPr>
        <p:blipFill>
          <a:blip r:embed="rId6"/>
          <a:stretch>
            <a:fillRect/>
          </a:stretch>
        </p:blipFill>
        <p:spPr>
          <a:xfrm>
            <a:off x="720567" y="821309"/>
            <a:ext cx="8907078" cy="6036691"/>
          </a:xfrm>
          <a:prstGeom prst="rect">
            <a:avLst/>
          </a:prstGeom>
        </p:spPr>
      </p:pic>
    </p:spTree>
    <p:extLst>
      <p:ext uri="{BB962C8B-B14F-4D97-AF65-F5344CB8AC3E}">
        <p14:creationId xmlns:p14="http://schemas.microsoft.com/office/powerpoint/2010/main" val="1763454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8" name="图片 7">
            <a:extLst>
              <a:ext uri="{FF2B5EF4-FFF2-40B4-BE49-F238E27FC236}">
                <a16:creationId xmlns:a16="http://schemas.microsoft.com/office/drawing/2014/main" id="{16831612-5B1E-4DD9-8BE1-54C81974389F}"/>
              </a:ext>
            </a:extLst>
          </p:cNvPr>
          <p:cNvPicPr>
            <a:picLocks noChangeAspect="1"/>
          </p:cNvPicPr>
          <p:nvPr/>
        </p:nvPicPr>
        <p:blipFill>
          <a:blip r:embed="rId6"/>
          <a:stretch>
            <a:fillRect/>
          </a:stretch>
        </p:blipFill>
        <p:spPr>
          <a:xfrm>
            <a:off x="1523014" y="814639"/>
            <a:ext cx="8271226" cy="6086374"/>
          </a:xfrm>
          <a:prstGeom prst="rect">
            <a:avLst/>
          </a:prstGeom>
        </p:spPr>
      </p:pic>
    </p:spTree>
    <p:extLst>
      <p:ext uri="{BB962C8B-B14F-4D97-AF65-F5344CB8AC3E}">
        <p14:creationId xmlns:p14="http://schemas.microsoft.com/office/powerpoint/2010/main" val="562730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302FB3F6-2891-4CAC-A1D8-74231F8B8FF4}"/>
              </a:ext>
            </a:extLst>
          </p:cNvPr>
          <p:cNvPicPr>
            <a:picLocks noChangeAspect="1"/>
          </p:cNvPicPr>
          <p:nvPr/>
        </p:nvPicPr>
        <p:blipFill>
          <a:blip r:embed="rId6"/>
          <a:stretch>
            <a:fillRect/>
          </a:stretch>
        </p:blipFill>
        <p:spPr>
          <a:xfrm>
            <a:off x="1198879" y="1153184"/>
            <a:ext cx="9594215" cy="5351589"/>
          </a:xfrm>
          <a:prstGeom prst="rect">
            <a:avLst/>
          </a:prstGeom>
        </p:spPr>
      </p:pic>
    </p:spTree>
    <p:extLst>
      <p:ext uri="{BB962C8B-B14F-4D97-AF65-F5344CB8AC3E}">
        <p14:creationId xmlns:p14="http://schemas.microsoft.com/office/powerpoint/2010/main" val="278795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290430" y="60839"/>
            <a:ext cx="7199697" cy="584775"/>
          </a:xfrm>
          <a:prstGeom prst="rect">
            <a:avLst/>
          </a:prstGeom>
          <a:noFill/>
        </p:spPr>
        <p:txBody>
          <a:bodyPr wrap="square" rtlCol="0">
            <a:spAutoFit/>
          </a:bodyPr>
          <a:lstStyle/>
          <a:p>
            <a:r>
              <a:rPr lang="en-US" altLang="zh-CN" sz="3200" b="1" dirty="0"/>
              <a:t>Method</a:t>
            </a:r>
          </a:p>
        </p:txBody>
      </p:sp>
      <p:pic>
        <p:nvPicPr>
          <p:cNvPr id="5" name="图片 4">
            <a:extLst>
              <a:ext uri="{FF2B5EF4-FFF2-40B4-BE49-F238E27FC236}">
                <a16:creationId xmlns:a16="http://schemas.microsoft.com/office/drawing/2014/main" id="{31C41F1C-918B-4A07-82D7-33AB469D39D8}"/>
              </a:ext>
            </a:extLst>
          </p:cNvPr>
          <p:cNvPicPr>
            <a:picLocks noChangeAspect="1"/>
          </p:cNvPicPr>
          <p:nvPr/>
        </p:nvPicPr>
        <p:blipFill>
          <a:blip r:embed="rId6"/>
          <a:stretch>
            <a:fillRect/>
          </a:stretch>
        </p:blipFill>
        <p:spPr>
          <a:xfrm>
            <a:off x="290430" y="998228"/>
            <a:ext cx="11650139" cy="5868649"/>
          </a:xfrm>
          <a:prstGeom prst="rect">
            <a:avLst/>
          </a:prstGeom>
        </p:spPr>
      </p:pic>
      <p:sp>
        <p:nvSpPr>
          <p:cNvPr id="10" name="文本框 9">
            <a:extLst>
              <a:ext uri="{FF2B5EF4-FFF2-40B4-BE49-F238E27FC236}">
                <a16:creationId xmlns:a16="http://schemas.microsoft.com/office/drawing/2014/main" id="{211DE736-E76D-49A1-83A1-260FC8B10350}"/>
              </a:ext>
            </a:extLst>
          </p:cNvPr>
          <p:cNvSpPr txBox="1"/>
          <p:nvPr/>
        </p:nvSpPr>
        <p:spPr>
          <a:xfrm>
            <a:off x="7904924" y="2361460"/>
            <a:ext cx="1866415" cy="523220"/>
          </a:xfrm>
          <a:prstGeom prst="rect">
            <a:avLst/>
          </a:prstGeom>
          <a:noFill/>
        </p:spPr>
        <p:txBody>
          <a:bodyPr wrap="square">
            <a:spAutoFit/>
          </a:bodyPr>
          <a:lstStyle/>
          <a:p>
            <a:r>
              <a:rPr lang="en-US" altLang="zh-CN" sz="1400" b="1" dirty="0"/>
              <a:t>three encoders and three decoders</a:t>
            </a:r>
            <a:endParaRPr lang="zh-CN" altLang="en-US" sz="1400" b="1" dirty="0"/>
          </a:p>
        </p:txBody>
      </p:sp>
      <p:sp>
        <p:nvSpPr>
          <p:cNvPr id="12" name="文本框 11">
            <a:extLst>
              <a:ext uri="{FF2B5EF4-FFF2-40B4-BE49-F238E27FC236}">
                <a16:creationId xmlns:a16="http://schemas.microsoft.com/office/drawing/2014/main" id="{01B6557B-00B7-4091-8005-92FA4E7C51D9}"/>
              </a:ext>
            </a:extLst>
          </p:cNvPr>
          <p:cNvSpPr txBox="1"/>
          <p:nvPr/>
        </p:nvSpPr>
        <p:spPr>
          <a:xfrm>
            <a:off x="251431" y="677863"/>
            <a:ext cx="2705471" cy="923330"/>
          </a:xfrm>
          <a:prstGeom prst="rect">
            <a:avLst/>
          </a:prstGeom>
          <a:noFill/>
        </p:spPr>
        <p:txBody>
          <a:bodyPr wrap="square">
            <a:spAutoFit/>
          </a:bodyPr>
          <a:lstStyle/>
          <a:p>
            <a:r>
              <a:rPr lang="zh-CN" altLang="en-US" b="0" i="0" dirty="0">
                <a:effectLst/>
                <a:latin typeface="-apple-system"/>
              </a:rPr>
              <a:t>首先使用两个 </a:t>
            </a:r>
            <a:r>
              <a:rPr lang="en-US" altLang="zh-CN" b="0" i="0" dirty="0">
                <a:effectLst/>
                <a:latin typeface="-apple-system"/>
              </a:rPr>
              <a:t>CNN </a:t>
            </a:r>
            <a:r>
              <a:rPr lang="zh-CN" altLang="en-US" b="0" i="0" dirty="0">
                <a:effectLst/>
                <a:latin typeface="-apple-system"/>
              </a:rPr>
              <a:t>从 </a:t>
            </a:r>
            <a:r>
              <a:rPr lang="zh-CN" altLang="en-US" dirty="0">
                <a:latin typeface="-apple-system"/>
              </a:rPr>
              <a:t>低频部分</a:t>
            </a:r>
            <a:r>
              <a:rPr lang="en-US" altLang="zh-CN" b="0" i="0" dirty="0">
                <a:effectLst/>
                <a:latin typeface="-apple-system"/>
              </a:rPr>
              <a:t> </a:t>
            </a:r>
            <a:r>
              <a:rPr lang="zh-CN" altLang="en-US" b="0" i="0" dirty="0">
                <a:effectLst/>
                <a:latin typeface="-apple-system"/>
              </a:rPr>
              <a:t>中提取相应的内容特征 </a:t>
            </a:r>
            <a:r>
              <a:rPr lang="en-US" altLang="zh-CN" b="0" i="0" dirty="0" err="1">
                <a:effectLst/>
                <a:latin typeface="-apple-system"/>
              </a:rPr>
              <a:t>X</a:t>
            </a:r>
            <a:r>
              <a:rPr lang="en-US" altLang="zh-CN" sz="1000" b="0" i="0" dirty="0" err="1">
                <a:effectLst/>
                <a:latin typeface="-apple-system"/>
              </a:rPr>
              <a:t>Lc</a:t>
            </a:r>
            <a:r>
              <a:rPr lang="en-US" altLang="zh-CN" b="0" i="0" dirty="0">
                <a:effectLst/>
                <a:latin typeface="-apple-system"/>
              </a:rPr>
              <a:t> </a:t>
            </a:r>
            <a:r>
              <a:rPr lang="zh-CN" altLang="en-US" b="0" i="0" dirty="0">
                <a:effectLst/>
                <a:latin typeface="-apple-system"/>
              </a:rPr>
              <a:t>和纹理特征 </a:t>
            </a:r>
            <a:r>
              <a:rPr lang="en-US" altLang="zh-CN" b="0" i="0" dirty="0" err="1">
                <a:effectLst/>
                <a:latin typeface="-apple-system"/>
              </a:rPr>
              <a:t>X</a:t>
            </a:r>
            <a:r>
              <a:rPr lang="en-US" altLang="zh-CN" sz="1200" b="0" i="0" dirty="0" err="1">
                <a:effectLst/>
                <a:latin typeface="-apple-system"/>
              </a:rPr>
              <a:t>Lt</a:t>
            </a:r>
            <a:r>
              <a:rPr lang="zh-CN" altLang="en-US" b="0" i="0" dirty="0">
                <a:effectLst/>
                <a:latin typeface="-apple-system"/>
              </a:rPr>
              <a:t>。</a:t>
            </a:r>
            <a:endParaRPr lang="zh-CN" altLang="en-US" dirty="0"/>
          </a:p>
        </p:txBody>
      </p:sp>
      <p:pic>
        <p:nvPicPr>
          <p:cNvPr id="7" name="图片 6">
            <a:extLst>
              <a:ext uri="{FF2B5EF4-FFF2-40B4-BE49-F238E27FC236}">
                <a16:creationId xmlns:a16="http://schemas.microsoft.com/office/drawing/2014/main" id="{E50141DD-93CD-41D7-AAD2-4BC63EA338D5}"/>
              </a:ext>
            </a:extLst>
          </p:cNvPr>
          <p:cNvPicPr>
            <a:picLocks noChangeAspect="1"/>
          </p:cNvPicPr>
          <p:nvPr/>
        </p:nvPicPr>
        <p:blipFill>
          <a:blip r:embed="rId7"/>
          <a:stretch>
            <a:fillRect/>
          </a:stretch>
        </p:blipFill>
        <p:spPr>
          <a:xfrm>
            <a:off x="1355140" y="2157993"/>
            <a:ext cx="596837" cy="203467"/>
          </a:xfrm>
          <a:prstGeom prst="rect">
            <a:avLst/>
          </a:prstGeom>
        </p:spPr>
      </p:pic>
      <p:pic>
        <p:nvPicPr>
          <p:cNvPr id="13" name="图片 12">
            <a:extLst>
              <a:ext uri="{FF2B5EF4-FFF2-40B4-BE49-F238E27FC236}">
                <a16:creationId xmlns:a16="http://schemas.microsoft.com/office/drawing/2014/main" id="{B251FB83-BB37-415A-9AE1-C189810240BD}"/>
              </a:ext>
            </a:extLst>
          </p:cNvPr>
          <p:cNvPicPr>
            <a:picLocks noChangeAspect="1"/>
          </p:cNvPicPr>
          <p:nvPr/>
        </p:nvPicPr>
        <p:blipFill>
          <a:blip r:embed="rId8"/>
          <a:stretch>
            <a:fillRect/>
          </a:stretch>
        </p:blipFill>
        <p:spPr>
          <a:xfrm>
            <a:off x="3728621" y="287426"/>
            <a:ext cx="1479658" cy="263146"/>
          </a:xfrm>
          <a:prstGeom prst="rect">
            <a:avLst/>
          </a:prstGeom>
        </p:spPr>
      </p:pic>
      <p:pic>
        <p:nvPicPr>
          <p:cNvPr id="15" name="图片 14">
            <a:extLst>
              <a:ext uri="{FF2B5EF4-FFF2-40B4-BE49-F238E27FC236}">
                <a16:creationId xmlns:a16="http://schemas.microsoft.com/office/drawing/2014/main" id="{190390BC-3A91-463F-8DEA-3F72C2BB5EFB}"/>
              </a:ext>
            </a:extLst>
          </p:cNvPr>
          <p:cNvPicPr>
            <a:picLocks noChangeAspect="1"/>
          </p:cNvPicPr>
          <p:nvPr/>
        </p:nvPicPr>
        <p:blipFill>
          <a:blip r:embed="rId9"/>
          <a:stretch>
            <a:fillRect/>
          </a:stretch>
        </p:blipFill>
        <p:spPr>
          <a:xfrm>
            <a:off x="5360318" y="252303"/>
            <a:ext cx="1154467" cy="332347"/>
          </a:xfrm>
          <a:prstGeom prst="rect">
            <a:avLst/>
          </a:prstGeom>
        </p:spPr>
      </p:pic>
      <p:pic>
        <p:nvPicPr>
          <p:cNvPr id="17" name="图片 16">
            <a:extLst>
              <a:ext uri="{FF2B5EF4-FFF2-40B4-BE49-F238E27FC236}">
                <a16:creationId xmlns:a16="http://schemas.microsoft.com/office/drawing/2014/main" id="{21E1B58E-F84E-4180-A074-DE5BF5D0EB12}"/>
              </a:ext>
            </a:extLst>
          </p:cNvPr>
          <p:cNvPicPr>
            <a:picLocks noChangeAspect="1"/>
          </p:cNvPicPr>
          <p:nvPr/>
        </p:nvPicPr>
        <p:blipFill>
          <a:blip r:embed="rId10"/>
          <a:stretch>
            <a:fillRect/>
          </a:stretch>
        </p:blipFill>
        <p:spPr>
          <a:xfrm>
            <a:off x="6514785" y="239001"/>
            <a:ext cx="955017" cy="369117"/>
          </a:xfrm>
          <a:prstGeom prst="rect">
            <a:avLst/>
          </a:prstGeom>
        </p:spPr>
      </p:pic>
      <p:pic>
        <p:nvPicPr>
          <p:cNvPr id="19" name="图片 18">
            <a:extLst>
              <a:ext uri="{FF2B5EF4-FFF2-40B4-BE49-F238E27FC236}">
                <a16:creationId xmlns:a16="http://schemas.microsoft.com/office/drawing/2014/main" id="{341B0C03-EF92-42DE-AD7C-4DAB3EA6D58D}"/>
              </a:ext>
            </a:extLst>
          </p:cNvPr>
          <p:cNvPicPr>
            <a:picLocks noChangeAspect="1"/>
          </p:cNvPicPr>
          <p:nvPr/>
        </p:nvPicPr>
        <p:blipFill>
          <a:blip r:embed="rId11"/>
          <a:stretch>
            <a:fillRect/>
          </a:stretch>
        </p:blipFill>
        <p:spPr>
          <a:xfrm>
            <a:off x="7585328" y="250251"/>
            <a:ext cx="1782145" cy="289276"/>
          </a:xfrm>
          <a:prstGeom prst="rect">
            <a:avLst/>
          </a:prstGeom>
        </p:spPr>
      </p:pic>
      <p:pic>
        <p:nvPicPr>
          <p:cNvPr id="21" name="图片 20">
            <a:extLst>
              <a:ext uri="{FF2B5EF4-FFF2-40B4-BE49-F238E27FC236}">
                <a16:creationId xmlns:a16="http://schemas.microsoft.com/office/drawing/2014/main" id="{7CCE611C-679B-44DD-A2E9-BEA71BB53CA2}"/>
              </a:ext>
            </a:extLst>
          </p:cNvPr>
          <p:cNvPicPr>
            <a:picLocks noChangeAspect="1"/>
          </p:cNvPicPr>
          <p:nvPr/>
        </p:nvPicPr>
        <p:blipFill>
          <a:blip r:embed="rId12"/>
          <a:stretch>
            <a:fillRect/>
          </a:stretch>
        </p:blipFill>
        <p:spPr>
          <a:xfrm>
            <a:off x="1189608" y="5372567"/>
            <a:ext cx="1746579" cy="303460"/>
          </a:xfrm>
          <a:prstGeom prst="rect">
            <a:avLst/>
          </a:prstGeom>
        </p:spPr>
      </p:pic>
      <p:pic>
        <p:nvPicPr>
          <p:cNvPr id="23" name="图片 22">
            <a:extLst>
              <a:ext uri="{FF2B5EF4-FFF2-40B4-BE49-F238E27FC236}">
                <a16:creationId xmlns:a16="http://schemas.microsoft.com/office/drawing/2014/main" id="{3AD9E12D-98CA-45EF-9C2F-AF07D494C43F}"/>
              </a:ext>
            </a:extLst>
          </p:cNvPr>
          <p:cNvPicPr>
            <a:picLocks noChangeAspect="1"/>
          </p:cNvPicPr>
          <p:nvPr/>
        </p:nvPicPr>
        <p:blipFill>
          <a:blip r:embed="rId13"/>
          <a:stretch>
            <a:fillRect/>
          </a:stretch>
        </p:blipFill>
        <p:spPr>
          <a:xfrm>
            <a:off x="7770630" y="3745485"/>
            <a:ext cx="1804821" cy="227836"/>
          </a:xfrm>
          <a:prstGeom prst="rect">
            <a:avLst/>
          </a:prstGeom>
        </p:spPr>
      </p:pic>
    </p:spTree>
    <p:extLst>
      <p:ext uri="{BB962C8B-B14F-4D97-AF65-F5344CB8AC3E}">
        <p14:creationId xmlns:p14="http://schemas.microsoft.com/office/powerpoint/2010/main" val="2827666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7" name="图片 6">
            <a:extLst>
              <a:ext uri="{FF2B5EF4-FFF2-40B4-BE49-F238E27FC236}">
                <a16:creationId xmlns:a16="http://schemas.microsoft.com/office/drawing/2014/main" id="{FAA15EBE-D98E-4A10-99AD-914762821F8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1624061"/>
            <a:ext cx="12192000" cy="5233939"/>
          </a:xfrm>
          <a:prstGeom prst="rect">
            <a:avLst/>
          </a:prstGeom>
        </p:spPr>
      </p:pic>
      <p:sp>
        <p:nvSpPr>
          <p:cNvPr id="2" name="文本框 1">
            <a:extLst>
              <a:ext uri="{FF2B5EF4-FFF2-40B4-BE49-F238E27FC236}">
                <a16:creationId xmlns:a16="http://schemas.microsoft.com/office/drawing/2014/main" id="{E05AD3A0-29E7-4E07-A9F3-7E1EACF0D10D}"/>
              </a:ext>
            </a:extLst>
          </p:cNvPr>
          <p:cNvSpPr txBox="1"/>
          <p:nvPr/>
        </p:nvSpPr>
        <p:spPr>
          <a:xfrm>
            <a:off x="741253" y="2927040"/>
            <a:ext cx="11017719" cy="646331"/>
          </a:xfrm>
          <a:prstGeom prst="rect">
            <a:avLst/>
          </a:prstGeom>
          <a:noFill/>
        </p:spPr>
        <p:txBody>
          <a:bodyPr wrap="square" rtlCol="0">
            <a:spAutoFit/>
          </a:bodyPr>
          <a:lstStyle/>
          <a:p>
            <a:r>
              <a:rPr lang="en-US" altLang="zh-CN" sz="3200" b="1" dirty="0"/>
              <a:t>                                    </a:t>
            </a:r>
            <a:r>
              <a:rPr lang="en-US" altLang="zh-CN" sz="3600" b="1" dirty="0"/>
              <a:t>Thank You!</a:t>
            </a:r>
            <a:endParaRPr lang="zh-CN" altLang="en-US" sz="3600" b="1" dirty="0"/>
          </a:p>
        </p:txBody>
      </p:sp>
    </p:spTree>
    <p:extLst>
      <p:ext uri="{BB962C8B-B14F-4D97-AF65-F5344CB8AC3E}">
        <p14:creationId xmlns:p14="http://schemas.microsoft.com/office/powerpoint/2010/main" val="214412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160944" y="4649489"/>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233563" y="60839"/>
            <a:ext cx="2465249"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F2B33063-E1F6-450B-B307-75DF23E77784}"/>
              </a:ext>
            </a:extLst>
          </p:cNvPr>
          <p:cNvPicPr>
            <a:picLocks noChangeAspect="1"/>
          </p:cNvPicPr>
          <p:nvPr/>
        </p:nvPicPr>
        <p:blipFill>
          <a:blip r:embed="rId6"/>
          <a:stretch>
            <a:fillRect/>
          </a:stretch>
        </p:blipFill>
        <p:spPr>
          <a:xfrm>
            <a:off x="1262926" y="865054"/>
            <a:ext cx="4019550" cy="714375"/>
          </a:xfrm>
          <a:prstGeom prst="rect">
            <a:avLst/>
          </a:prstGeom>
        </p:spPr>
      </p:pic>
      <p:sp>
        <p:nvSpPr>
          <p:cNvPr id="10" name="文本框 9">
            <a:extLst>
              <a:ext uri="{FF2B5EF4-FFF2-40B4-BE49-F238E27FC236}">
                <a16:creationId xmlns:a16="http://schemas.microsoft.com/office/drawing/2014/main" id="{77CB8579-5F95-44E9-B1CB-09435ED7F71C}"/>
              </a:ext>
            </a:extLst>
          </p:cNvPr>
          <p:cNvSpPr txBox="1"/>
          <p:nvPr/>
        </p:nvSpPr>
        <p:spPr>
          <a:xfrm>
            <a:off x="411899" y="2338431"/>
            <a:ext cx="6094520" cy="369332"/>
          </a:xfrm>
          <a:prstGeom prst="rect">
            <a:avLst/>
          </a:prstGeom>
          <a:noFill/>
        </p:spPr>
        <p:txBody>
          <a:bodyPr wrap="square">
            <a:spAutoFit/>
          </a:bodyPr>
          <a:lstStyle/>
          <a:p>
            <a:r>
              <a:rPr lang="en-US" altLang="zh-CN" b="1" dirty="0"/>
              <a:t>Trained 300 epochs with a mini-batch size of 8</a:t>
            </a:r>
            <a:endParaRPr lang="zh-CN" altLang="en-US" b="1" dirty="0"/>
          </a:p>
        </p:txBody>
      </p:sp>
      <p:sp>
        <p:nvSpPr>
          <p:cNvPr id="11" name="文本框 10">
            <a:extLst>
              <a:ext uri="{FF2B5EF4-FFF2-40B4-BE49-F238E27FC236}">
                <a16:creationId xmlns:a16="http://schemas.microsoft.com/office/drawing/2014/main" id="{3D98AC7A-5BB3-4FCF-89EB-4997971C873C}"/>
              </a:ext>
            </a:extLst>
          </p:cNvPr>
          <p:cNvSpPr txBox="1"/>
          <p:nvPr/>
        </p:nvSpPr>
        <p:spPr>
          <a:xfrm>
            <a:off x="374169" y="3285471"/>
            <a:ext cx="6094520" cy="646331"/>
          </a:xfrm>
          <a:prstGeom prst="rect">
            <a:avLst/>
          </a:prstGeom>
          <a:noFill/>
        </p:spPr>
        <p:txBody>
          <a:bodyPr wrap="square">
            <a:spAutoFit/>
          </a:bodyPr>
          <a:lstStyle/>
          <a:p>
            <a:r>
              <a:rPr lang="en-US" altLang="zh-CN" b="1" dirty="0"/>
              <a:t>Setting: 32 GB RAM, and a GeForce GTX TITAN X GPU with 12 GB RAM. Initialized with </a:t>
            </a:r>
            <a:r>
              <a:rPr lang="en-US" altLang="zh-CN" b="1" dirty="0" err="1"/>
              <a:t>xavier</a:t>
            </a:r>
            <a:r>
              <a:rPr lang="en-US" altLang="zh-CN" b="1" dirty="0"/>
              <a:t> initialization.</a:t>
            </a:r>
            <a:endParaRPr lang="zh-CN" altLang="en-US" b="1" dirty="0"/>
          </a:p>
        </p:txBody>
      </p:sp>
      <p:sp>
        <p:nvSpPr>
          <p:cNvPr id="13" name="文本框 12">
            <a:extLst>
              <a:ext uri="{FF2B5EF4-FFF2-40B4-BE49-F238E27FC236}">
                <a16:creationId xmlns:a16="http://schemas.microsoft.com/office/drawing/2014/main" id="{2F89545F-2C05-4113-A4C6-65DA31430989}"/>
              </a:ext>
            </a:extLst>
          </p:cNvPr>
          <p:cNvSpPr txBox="1"/>
          <p:nvPr/>
        </p:nvSpPr>
        <p:spPr>
          <a:xfrm>
            <a:off x="411899" y="4003158"/>
            <a:ext cx="7199697" cy="646331"/>
          </a:xfrm>
          <a:prstGeom prst="rect">
            <a:avLst/>
          </a:prstGeom>
          <a:noFill/>
        </p:spPr>
        <p:txBody>
          <a:bodyPr wrap="square">
            <a:spAutoFit/>
          </a:bodyPr>
          <a:lstStyle/>
          <a:p>
            <a:r>
              <a:rPr lang="en-US" altLang="zh-CN" b="1" dirty="0"/>
              <a:t>Dataset: AAPM-Mayo Clinic Low-Dose CT Grand Challenge</a:t>
            </a:r>
          </a:p>
          <a:p>
            <a:r>
              <a:rPr lang="en-US" altLang="zh-CN" b="1" dirty="0"/>
              <a:t>quarter-dose CT images</a:t>
            </a:r>
            <a:endParaRPr lang="zh-CN" altLang="en-US" b="1" dirty="0"/>
          </a:p>
        </p:txBody>
      </p:sp>
      <p:sp>
        <p:nvSpPr>
          <p:cNvPr id="14" name="文本框 13">
            <a:extLst>
              <a:ext uri="{FF2B5EF4-FFF2-40B4-BE49-F238E27FC236}">
                <a16:creationId xmlns:a16="http://schemas.microsoft.com/office/drawing/2014/main" id="{6DF97557-F819-4A43-8E87-173468548A95}"/>
              </a:ext>
            </a:extLst>
          </p:cNvPr>
          <p:cNvSpPr txBox="1"/>
          <p:nvPr/>
        </p:nvSpPr>
        <p:spPr>
          <a:xfrm>
            <a:off x="558632" y="1024473"/>
            <a:ext cx="704294" cy="400110"/>
          </a:xfrm>
          <a:prstGeom prst="rect">
            <a:avLst/>
          </a:prstGeom>
          <a:noFill/>
        </p:spPr>
        <p:txBody>
          <a:bodyPr wrap="square">
            <a:spAutoFit/>
          </a:bodyPr>
          <a:lstStyle/>
          <a:p>
            <a:r>
              <a:rPr lang="en-US" altLang="zh-CN" sz="2000" b="1" dirty="0"/>
              <a:t>Loss:</a:t>
            </a:r>
            <a:endParaRPr lang="zh-CN" altLang="en-US" sz="2000" b="1" dirty="0"/>
          </a:p>
        </p:txBody>
      </p:sp>
      <p:sp>
        <p:nvSpPr>
          <p:cNvPr id="15" name="文本框 14">
            <a:extLst>
              <a:ext uri="{FF2B5EF4-FFF2-40B4-BE49-F238E27FC236}">
                <a16:creationId xmlns:a16="http://schemas.microsoft.com/office/drawing/2014/main" id="{0184B8D5-E0B2-480B-AD35-B5FDF9FE00C2}"/>
              </a:ext>
            </a:extLst>
          </p:cNvPr>
          <p:cNvSpPr txBox="1"/>
          <p:nvPr/>
        </p:nvSpPr>
        <p:spPr>
          <a:xfrm>
            <a:off x="2076156" y="1485246"/>
            <a:ext cx="3910614" cy="584775"/>
          </a:xfrm>
          <a:prstGeom prst="rect">
            <a:avLst/>
          </a:prstGeom>
          <a:noFill/>
        </p:spPr>
        <p:txBody>
          <a:bodyPr wrap="square">
            <a:spAutoFit/>
          </a:bodyPr>
          <a:lstStyle/>
          <a:p>
            <a:r>
              <a:rPr lang="en-US" altLang="zh-CN" sz="1600" b="1" dirty="0"/>
              <a:t>F is the proposed model and θ denotes the network parameters.</a:t>
            </a:r>
            <a:endParaRPr lang="zh-CN" altLang="en-US" sz="1600" b="1" dirty="0"/>
          </a:p>
        </p:txBody>
      </p:sp>
      <p:sp>
        <p:nvSpPr>
          <p:cNvPr id="17" name="文本框 16">
            <a:extLst>
              <a:ext uri="{FF2B5EF4-FFF2-40B4-BE49-F238E27FC236}">
                <a16:creationId xmlns:a16="http://schemas.microsoft.com/office/drawing/2014/main" id="{B51A794E-5668-4D0C-9332-CDDAC3387AD2}"/>
              </a:ext>
            </a:extLst>
          </p:cNvPr>
          <p:cNvSpPr txBox="1"/>
          <p:nvPr/>
        </p:nvSpPr>
        <p:spPr>
          <a:xfrm>
            <a:off x="374169" y="4827378"/>
            <a:ext cx="6169980" cy="646331"/>
          </a:xfrm>
          <a:prstGeom prst="rect">
            <a:avLst/>
          </a:prstGeom>
          <a:noFill/>
        </p:spPr>
        <p:txBody>
          <a:bodyPr wrap="square">
            <a:spAutoFit/>
          </a:bodyPr>
          <a:lstStyle/>
          <a:p>
            <a:r>
              <a:rPr lang="en-US" altLang="zh-CN" b="1" dirty="0"/>
              <a:t>10 training patient cases into 7/1/2 cases, related to the training/validation/testing datasets</a:t>
            </a:r>
            <a:endParaRPr lang="zh-CN" altLang="en-US" b="1" dirty="0"/>
          </a:p>
        </p:txBody>
      </p:sp>
    </p:spTree>
    <p:extLst>
      <p:ext uri="{BB962C8B-B14F-4D97-AF65-F5344CB8AC3E}">
        <p14:creationId xmlns:p14="http://schemas.microsoft.com/office/powerpoint/2010/main" val="31287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5" name="图片 4">
            <a:extLst>
              <a:ext uri="{FF2B5EF4-FFF2-40B4-BE49-F238E27FC236}">
                <a16:creationId xmlns:a16="http://schemas.microsoft.com/office/drawing/2014/main" id="{A2E6F36E-EBD9-4303-AA17-308A3691AD79}"/>
              </a:ext>
            </a:extLst>
          </p:cNvPr>
          <p:cNvPicPr>
            <a:picLocks noChangeAspect="1"/>
          </p:cNvPicPr>
          <p:nvPr/>
        </p:nvPicPr>
        <p:blipFill>
          <a:blip r:embed="rId6"/>
          <a:stretch>
            <a:fillRect/>
          </a:stretch>
        </p:blipFill>
        <p:spPr>
          <a:xfrm>
            <a:off x="-120730" y="1505909"/>
            <a:ext cx="6241892" cy="4216015"/>
          </a:xfrm>
          <a:prstGeom prst="rect">
            <a:avLst/>
          </a:prstGeom>
        </p:spPr>
      </p:pic>
      <p:pic>
        <p:nvPicPr>
          <p:cNvPr id="8" name="图片 7">
            <a:extLst>
              <a:ext uri="{FF2B5EF4-FFF2-40B4-BE49-F238E27FC236}">
                <a16:creationId xmlns:a16="http://schemas.microsoft.com/office/drawing/2014/main" id="{26C14BDC-68E7-4D36-8EA4-A5CB2FA7801C}"/>
              </a:ext>
            </a:extLst>
          </p:cNvPr>
          <p:cNvPicPr>
            <a:picLocks noChangeAspect="1"/>
          </p:cNvPicPr>
          <p:nvPr/>
        </p:nvPicPr>
        <p:blipFill>
          <a:blip r:embed="rId7"/>
          <a:stretch>
            <a:fillRect/>
          </a:stretch>
        </p:blipFill>
        <p:spPr>
          <a:xfrm>
            <a:off x="6121162" y="1505909"/>
            <a:ext cx="6027823" cy="4038641"/>
          </a:xfrm>
          <a:prstGeom prst="rect">
            <a:avLst/>
          </a:prstGeom>
        </p:spPr>
      </p:pic>
      <p:sp>
        <p:nvSpPr>
          <p:cNvPr id="3" name="文本框 2">
            <a:extLst>
              <a:ext uri="{FF2B5EF4-FFF2-40B4-BE49-F238E27FC236}">
                <a16:creationId xmlns:a16="http://schemas.microsoft.com/office/drawing/2014/main" id="{279BE51D-19C8-4EAE-897D-33D53C93E366}"/>
              </a:ext>
            </a:extLst>
          </p:cNvPr>
          <p:cNvSpPr txBox="1"/>
          <p:nvPr/>
        </p:nvSpPr>
        <p:spPr>
          <a:xfrm>
            <a:off x="479394" y="6105165"/>
            <a:ext cx="4909352" cy="369332"/>
          </a:xfrm>
          <a:prstGeom prst="rect">
            <a:avLst/>
          </a:prstGeom>
          <a:noFill/>
        </p:spPr>
        <p:txBody>
          <a:bodyPr wrap="square" rtlCol="0">
            <a:spAutoFit/>
          </a:bodyPr>
          <a:lstStyle/>
          <a:p>
            <a:r>
              <a:rPr lang="en-US" altLang="zh-CN" dirty="0"/>
              <a:t>MAP-NN </a:t>
            </a:r>
            <a:r>
              <a:rPr lang="en-US" altLang="zh-CN" sz="1600" dirty="0"/>
              <a:t>Nature Machine Intelligence (2019)</a:t>
            </a:r>
            <a:endParaRPr lang="zh-CN" altLang="en-US" sz="1600" dirty="0"/>
          </a:p>
        </p:txBody>
      </p:sp>
    </p:spTree>
    <p:extLst>
      <p:ext uri="{BB962C8B-B14F-4D97-AF65-F5344CB8AC3E}">
        <p14:creationId xmlns:p14="http://schemas.microsoft.com/office/powerpoint/2010/main" val="15436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Experiment</a:t>
            </a:r>
          </a:p>
        </p:txBody>
      </p:sp>
      <p:pic>
        <p:nvPicPr>
          <p:cNvPr id="4" name="图片 3">
            <a:extLst>
              <a:ext uri="{FF2B5EF4-FFF2-40B4-BE49-F238E27FC236}">
                <a16:creationId xmlns:a16="http://schemas.microsoft.com/office/drawing/2014/main" id="{1E0E1570-20D7-4E03-8A27-E1D04DA66219}"/>
              </a:ext>
            </a:extLst>
          </p:cNvPr>
          <p:cNvPicPr>
            <a:picLocks noChangeAspect="1"/>
          </p:cNvPicPr>
          <p:nvPr/>
        </p:nvPicPr>
        <p:blipFill>
          <a:blip r:embed="rId6"/>
          <a:stretch>
            <a:fillRect/>
          </a:stretch>
        </p:blipFill>
        <p:spPr>
          <a:xfrm>
            <a:off x="1882955" y="996971"/>
            <a:ext cx="8989364" cy="5861029"/>
          </a:xfrm>
          <a:prstGeom prst="rect">
            <a:avLst/>
          </a:prstGeom>
        </p:spPr>
      </p:pic>
      <p:sp>
        <p:nvSpPr>
          <p:cNvPr id="7" name="文本框 6">
            <a:extLst>
              <a:ext uri="{FF2B5EF4-FFF2-40B4-BE49-F238E27FC236}">
                <a16:creationId xmlns:a16="http://schemas.microsoft.com/office/drawing/2014/main" id="{51267A54-3C61-4842-847F-AAC0655F3BFE}"/>
              </a:ext>
            </a:extLst>
          </p:cNvPr>
          <p:cNvSpPr txBox="1"/>
          <p:nvPr/>
        </p:nvSpPr>
        <p:spPr>
          <a:xfrm>
            <a:off x="172720" y="1448444"/>
            <a:ext cx="2733040" cy="658363"/>
          </a:xfrm>
          <a:prstGeom prst="rect">
            <a:avLst/>
          </a:prstGeom>
          <a:noFill/>
        </p:spPr>
        <p:txBody>
          <a:bodyPr wrap="square">
            <a:spAutoFit/>
          </a:bodyPr>
          <a:lstStyle/>
          <a:p>
            <a:r>
              <a:rPr lang="en-US" altLang="zh-CN" b="1" dirty="0"/>
              <a:t>Visual Information Fidelity (VIF)</a:t>
            </a:r>
            <a:endParaRPr lang="zh-CN" altLang="en-US" b="1" dirty="0"/>
          </a:p>
        </p:txBody>
      </p:sp>
      <p:sp>
        <p:nvSpPr>
          <p:cNvPr id="10" name="文本框 9">
            <a:extLst>
              <a:ext uri="{FF2B5EF4-FFF2-40B4-BE49-F238E27FC236}">
                <a16:creationId xmlns:a16="http://schemas.microsoft.com/office/drawing/2014/main" id="{CD0660E3-58E3-4D9E-887A-5962CF057C25}"/>
              </a:ext>
            </a:extLst>
          </p:cNvPr>
          <p:cNvSpPr txBox="1"/>
          <p:nvPr/>
        </p:nvSpPr>
        <p:spPr>
          <a:xfrm>
            <a:off x="9999980" y="4002366"/>
            <a:ext cx="1866900" cy="1477328"/>
          </a:xfrm>
          <a:prstGeom prst="rect">
            <a:avLst/>
          </a:prstGeom>
          <a:noFill/>
        </p:spPr>
        <p:txBody>
          <a:bodyPr wrap="square">
            <a:spAutoFit/>
          </a:bodyPr>
          <a:lstStyle/>
          <a:p>
            <a:r>
              <a:rPr lang="en-US" altLang="zh-CN" b="1" dirty="0"/>
              <a:t>dimension of the hidden layer in the feed-forward network</a:t>
            </a:r>
            <a:endParaRPr lang="zh-CN" altLang="en-US" b="1" dirty="0"/>
          </a:p>
        </p:txBody>
      </p:sp>
      <p:sp>
        <p:nvSpPr>
          <p:cNvPr id="11" name="文本框 10">
            <a:extLst>
              <a:ext uri="{FF2B5EF4-FFF2-40B4-BE49-F238E27FC236}">
                <a16:creationId xmlns:a16="http://schemas.microsoft.com/office/drawing/2014/main" id="{3E4EECE6-A4C9-4661-8037-9A86415687D3}"/>
              </a:ext>
            </a:extLst>
          </p:cNvPr>
          <p:cNvSpPr txBox="1"/>
          <p:nvPr/>
        </p:nvSpPr>
        <p:spPr>
          <a:xfrm>
            <a:off x="172720" y="3016187"/>
            <a:ext cx="2580640" cy="3139321"/>
          </a:xfrm>
          <a:prstGeom prst="rect">
            <a:avLst/>
          </a:prstGeom>
          <a:noFill/>
        </p:spPr>
        <p:txBody>
          <a:bodyPr wrap="square">
            <a:spAutoFit/>
          </a:bodyPr>
          <a:lstStyle/>
          <a:p>
            <a:r>
              <a:rPr lang="en-US" altLang="zh-CN" b="1" dirty="0"/>
              <a:t>After the output of the third transformer decoder, we used a sub-pixel layer to directly reconstruct the noise-free high-resolution HF texture, and then we added this HF texture and XL to obtain the final LDCT image.</a:t>
            </a:r>
            <a:endParaRPr lang="zh-CN" altLang="en-US" b="1" dirty="0"/>
          </a:p>
        </p:txBody>
      </p:sp>
    </p:spTree>
    <p:extLst>
      <p:ext uri="{BB962C8B-B14F-4D97-AF65-F5344CB8AC3E}">
        <p14:creationId xmlns:p14="http://schemas.microsoft.com/office/powerpoint/2010/main" val="3620098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443884" y="2272152"/>
            <a:ext cx="11949343" cy="1077218"/>
          </a:xfrm>
          <a:prstGeom prst="rect">
            <a:avLst/>
          </a:prstGeom>
          <a:noFill/>
        </p:spPr>
        <p:txBody>
          <a:bodyPr wrap="square" rtlCol="0">
            <a:spAutoFit/>
          </a:bodyPr>
          <a:lstStyle/>
          <a:p>
            <a:r>
              <a:rPr lang="en-US" altLang="zh-CN" sz="3200" b="1" dirty="0"/>
              <a:t>TED-net: Convolution-free T2T Vision Transformer based Encoder-decoder Dilation network for Low-dose CT Denoising</a:t>
            </a:r>
            <a:endParaRPr lang="zh-CN" altLang="en-US" sz="3200" b="1" dirty="0"/>
          </a:p>
        </p:txBody>
      </p:sp>
      <p:sp>
        <p:nvSpPr>
          <p:cNvPr id="10" name="文本框 9">
            <a:extLst>
              <a:ext uri="{FF2B5EF4-FFF2-40B4-BE49-F238E27FC236}">
                <a16:creationId xmlns:a16="http://schemas.microsoft.com/office/drawing/2014/main" id="{285516AA-5E02-45B8-BDC5-4FC59BEF4BB6}"/>
              </a:ext>
            </a:extLst>
          </p:cNvPr>
          <p:cNvSpPr txBox="1"/>
          <p:nvPr/>
        </p:nvSpPr>
        <p:spPr>
          <a:xfrm>
            <a:off x="2037237" y="3505944"/>
            <a:ext cx="7590408" cy="923330"/>
          </a:xfrm>
          <a:prstGeom prst="rect">
            <a:avLst/>
          </a:prstGeom>
          <a:noFill/>
        </p:spPr>
        <p:txBody>
          <a:bodyPr wrap="square">
            <a:spAutoFit/>
          </a:bodyPr>
          <a:lstStyle/>
          <a:p>
            <a:pPr algn="ctr"/>
            <a:r>
              <a:rPr lang="en-US" altLang="zh-CN" b="1" dirty="0" err="1"/>
              <a:t>Dayang</a:t>
            </a:r>
            <a:r>
              <a:rPr lang="en-US" altLang="zh-CN" b="1" dirty="0"/>
              <a:t> Wang1 , Zhan Wu1 , </a:t>
            </a:r>
            <a:r>
              <a:rPr lang="en-US" altLang="zh-CN" b="1" dirty="0" err="1"/>
              <a:t>Hengyong</a:t>
            </a:r>
            <a:r>
              <a:rPr lang="en-US" altLang="zh-CN" b="1" dirty="0"/>
              <a:t> Yu1,*</a:t>
            </a:r>
          </a:p>
          <a:p>
            <a:pPr algn="ctr"/>
            <a:r>
              <a:rPr lang="en-US" altLang="zh-CN" b="1" dirty="0"/>
              <a:t> Department of Electrical and Computer Engineering, University of Massachusetts Lowell, Lowell, MA, USA</a:t>
            </a:r>
            <a:endParaRPr lang="zh-CN" altLang="en-US" b="1" dirty="0"/>
          </a:p>
        </p:txBody>
      </p:sp>
    </p:spTree>
    <p:extLst>
      <p:ext uri="{BB962C8B-B14F-4D97-AF65-F5344CB8AC3E}">
        <p14:creationId xmlns:p14="http://schemas.microsoft.com/office/powerpoint/2010/main" val="1787575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451743" y="353227"/>
            <a:ext cx="2203109" cy="636124"/>
          </a:xfrm>
          <a:prstGeom prst="rect">
            <a:avLst/>
          </a:prstGeom>
        </p:spPr>
      </p:pic>
      <p:pic>
        <p:nvPicPr>
          <p:cNvPr id="6" name="图片 5">
            <a:extLst>
              <a:ext uri="{FF2B5EF4-FFF2-40B4-BE49-F238E27FC236}">
                <a16:creationId xmlns:a16="http://schemas.microsoft.com/office/drawing/2014/main" id="{8F88F090-FB28-4FAA-9534-B454E602766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585848"/>
            <a:ext cx="5128710" cy="2272152"/>
          </a:xfrm>
          <a:prstGeom prst="rect">
            <a:avLst/>
          </a:prstGeom>
        </p:spPr>
      </p:pic>
      <p:sp>
        <p:nvSpPr>
          <p:cNvPr id="2" name="文本框 1">
            <a:extLst>
              <a:ext uri="{FF2B5EF4-FFF2-40B4-BE49-F238E27FC236}">
                <a16:creationId xmlns:a16="http://schemas.microsoft.com/office/drawing/2014/main" id="{20E33B22-67AE-4DC0-AEDC-06D51B479685}"/>
              </a:ext>
            </a:extLst>
          </p:cNvPr>
          <p:cNvSpPr txBox="1"/>
          <p:nvPr/>
        </p:nvSpPr>
        <p:spPr>
          <a:xfrm>
            <a:off x="608170" y="353227"/>
            <a:ext cx="7199697" cy="584775"/>
          </a:xfrm>
          <a:prstGeom prst="rect">
            <a:avLst/>
          </a:prstGeom>
          <a:noFill/>
        </p:spPr>
        <p:txBody>
          <a:bodyPr wrap="square" rtlCol="0">
            <a:spAutoFit/>
          </a:bodyPr>
          <a:lstStyle/>
          <a:p>
            <a:r>
              <a:rPr lang="en-US" altLang="zh-CN" sz="3200" b="1" dirty="0"/>
              <a:t>Overall Algorithm Overview</a:t>
            </a:r>
          </a:p>
        </p:txBody>
      </p:sp>
      <p:sp>
        <p:nvSpPr>
          <p:cNvPr id="7" name="文本框 6">
            <a:extLst>
              <a:ext uri="{FF2B5EF4-FFF2-40B4-BE49-F238E27FC236}">
                <a16:creationId xmlns:a16="http://schemas.microsoft.com/office/drawing/2014/main" id="{6D271CD8-0618-4FEF-B2AC-5AF61CA7C4F6}"/>
              </a:ext>
            </a:extLst>
          </p:cNvPr>
          <p:cNvSpPr txBox="1"/>
          <p:nvPr/>
        </p:nvSpPr>
        <p:spPr>
          <a:xfrm>
            <a:off x="817850" y="1859845"/>
            <a:ext cx="6094520" cy="1015663"/>
          </a:xfrm>
          <a:prstGeom prst="rect">
            <a:avLst/>
          </a:prstGeom>
          <a:noFill/>
        </p:spPr>
        <p:txBody>
          <a:bodyPr wrap="square">
            <a:spAutoFit/>
          </a:bodyPr>
          <a:lstStyle/>
          <a:p>
            <a:r>
              <a:rPr lang="en-US" altLang="zh-CN" sz="2000" b="1" dirty="0"/>
              <a:t>Convolution-based methods has limited ability to capture contextual information with long spatial dependence in image or feature maps.</a:t>
            </a:r>
            <a:endParaRPr lang="zh-CN" altLang="en-US" sz="2000" b="1" dirty="0"/>
          </a:p>
        </p:txBody>
      </p:sp>
      <p:sp>
        <p:nvSpPr>
          <p:cNvPr id="10" name="文本框 9">
            <a:extLst>
              <a:ext uri="{FF2B5EF4-FFF2-40B4-BE49-F238E27FC236}">
                <a16:creationId xmlns:a16="http://schemas.microsoft.com/office/drawing/2014/main" id="{CAA4A809-8034-411B-BD82-BD80CA14AD80}"/>
              </a:ext>
            </a:extLst>
          </p:cNvPr>
          <p:cNvSpPr txBox="1"/>
          <p:nvPr/>
        </p:nvSpPr>
        <p:spPr>
          <a:xfrm>
            <a:off x="817850" y="3797351"/>
            <a:ext cx="6094520" cy="830997"/>
          </a:xfrm>
          <a:prstGeom prst="rect">
            <a:avLst/>
          </a:prstGeom>
          <a:noFill/>
        </p:spPr>
        <p:txBody>
          <a:bodyPr wrap="square">
            <a:spAutoFit/>
          </a:bodyPr>
          <a:lstStyle/>
          <a:p>
            <a:r>
              <a:rPr lang="en-US" altLang="zh-CN" sz="2400" b="1" dirty="0"/>
              <a:t>Proposed a no convolution-free model for LDCT denoising</a:t>
            </a:r>
            <a:endParaRPr lang="zh-CN" altLang="en-US" sz="2400" b="1" dirty="0"/>
          </a:p>
        </p:txBody>
      </p:sp>
    </p:spTree>
    <p:extLst>
      <p:ext uri="{BB962C8B-B14F-4D97-AF65-F5344CB8AC3E}">
        <p14:creationId xmlns:p14="http://schemas.microsoft.com/office/powerpoint/2010/main" val="647776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12853</TotalTime>
  <Words>1697</Words>
  <Application>Microsoft Office PowerPoint</Application>
  <PresentationFormat>宽屏</PresentationFormat>
  <Paragraphs>153</Paragraphs>
  <Slides>40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-apple-system</vt:lpstr>
      <vt:lpstr>NimbusRomNo9L-Medi</vt:lpstr>
      <vt:lpstr>等线</vt:lpstr>
      <vt:lpstr>等线 Light</vt:lpstr>
      <vt:lpstr>华文楷体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乔 一凡</dc:creator>
  <cp:lastModifiedBy>樱 之恋</cp:lastModifiedBy>
  <cp:revision>682</cp:revision>
  <dcterms:created xsi:type="dcterms:W3CDTF">2019-11-11T13:12:39Z</dcterms:created>
  <dcterms:modified xsi:type="dcterms:W3CDTF">2021-06-16T10:29:34Z</dcterms:modified>
</cp:coreProperties>
</file>